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5"/>
  </p:notesMasterIdLst>
  <p:sldIdLst>
    <p:sldId id="270" r:id="rId3"/>
    <p:sldId id="402" r:id="rId4"/>
    <p:sldId id="315" r:id="rId6"/>
    <p:sldId id="445" r:id="rId7"/>
    <p:sldId id="347" r:id="rId8"/>
    <p:sldId id="346" r:id="rId9"/>
    <p:sldId id="345" r:id="rId10"/>
    <p:sldId id="348" r:id="rId11"/>
    <p:sldId id="376" r:id="rId12"/>
    <p:sldId id="349" r:id="rId13"/>
    <p:sldId id="403" r:id="rId14"/>
    <p:sldId id="415" r:id="rId15"/>
    <p:sldId id="414" r:id="rId16"/>
    <p:sldId id="409" r:id="rId17"/>
    <p:sldId id="482" r:id="rId18"/>
    <p:sldId id="277" r:id="rId19"/>
    <p:sldId id="410" r:id="rId20"/>
    <p:sldId id="278" r:id="rId21"/>
    <p:sldId id="281" r:id="rId22"/>
    <p:sldId id="279" r:id="rId23"/>
    <p:sldId id="412" r:id="rId24"/>
    <p:sldId id="483" r:id="rId25"/>
    <p:sldId id="283" r:id="rId26"/>
    <p:sldId id="284" r:id="rId27"/>
    <p:sldId id="413" r:id="rId28"/>
    <p:sldId id="285" r:id="rId29"/>
    <p:sldId id="443" r:id="rId30"/>
    <p:sldId id="286" r:id="rId31"/>
    <p:sldId id="287" r:id="rId32"/>
    <p:sldId id="442" r:id="rId33"/>
    <p:sldId id="260" r:id="rId34"/>
    <p:sldId id="484" r:id="rId35"/>
    <p:sldId id="488" r:id="rId36"/>
  </p:sldIdLst>
  <p:sldSz cx="24384000" cy="13716000"/>
  <p:notesSz cx="6858000" cy="9144000"/>
  <p:embeddedFontLst>
    <p:embeddedFont>
      <p:font typeface="FZLanTingHeiS-R-GB" panose="02000000000000000000" charset="-122"/>
      <p:regular r:id="rId40"/>
    </p:embeddedFont>
    <p:embeddedFont>
      <p:font typeface="FZLanTingHeiS-DB-GB" panose="02000000000000000000" charset="-122"/>
      <p:regular r:id="rId41"/>
    </p:embeddedFont>
    <p:embeddedFont>
      <p:font typeface="方正兰亭粗黑简体" panose="02000000000000000000" charset="-122"/>
      <p:regular r:id="rId42"/>
    </p:embeddedFont>
    <p:embeddedFont>
      <p:font typeface="FZLanTingKanHeiS-R-GB" panose="02000000000000000000" charset="-122"/>
      <p:regular r:id="rId43"/>
    </p:embeddedFont>
    <p:embeddedFont>
      <p:font typeface="方正兰亭中粗黑简体" panose="02000000000000000000" charset="-122"/>
      <p:regular r:id="rId44"/>
    </p:embeddedFont>
  </p:embeddedFontLst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1828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FZLanTingHeiS-R-GB" panose="02000000000000000000" charset="-122"/>
      </a:defRPr>
    </a:lvl1pPr>
    <a:lvl2pPr marL="0" marR="0" indent="457200" algn="l" defTabSz="1828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FZLanTingHeiS-R-GB" panose="02000000000000000000" charset="-122"/>
      </a:defRPr>
    </a:lvl2pPr>
    <a:lvl3pPr marL="0" marR="0" indent="914400" algn="l" defTabSz="1828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FZLanTingHeiS-R-GB" panose="02000000000000000000" charset="-122"/>
      </a:defRPr>
    </a:lvl3pPr>
    <a:lvl4pPr marL="0" marR="0" indent="1371600" algn="l" defTabSz="1828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FZLanTingHeiS-R-GB" panose="02000000000000000000" charset="-122"/>
      </a:defRPr>
    </a:lvl4pPr>
    <a:lvl5pPr marL="0" marR="0" indent="1828800" algn="l" defTabSz="1828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FZLanTingHeiS-R-GB" panose="02000000000000000000" charset="-122"/>
      </a:defRPr>
    </a:lvl5pPr>
    <a:lvl6pPr marL="0" marR="0" indent="2286000" algn="l" defTabSz="1828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FZLanTingHeiS-R-GB" panose="02000000000000000000" charset="-122"/>
      </a:defRPr>
    </a:lvl6pPr>
    <a:lvl7pPr marL="0" marR="0" indent="2743200" algn="l" defTabSz="1828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FZLanTingHeiS-R-GB" panose="02000000000000000000" charset="-122"/>
      </a:defRPr>
    </a:lvl7pPr>
    <a:lvl8pPr marL="0" marR="0" indent="3200400" algn="l" defTabSz="1828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FZLanTingHeiS-R-GB" panose="02000000000000000000" charset="-122"/>
      </a:defRPr>
    </a:lvl8pPr>
    <a:lvl9pPr marL="0" marR="0" indent="3657600" algn="l" defTabSz="1828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FZLanTingHeiS-R-GB" panose="02000000000000000000" charset="-122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74"/>
  </p:normalViewPr>
  <p:slideViewPr>
    <p:cSldViewPr snapToGrid="0">
      <p:cViewPr varScale="1">
        <p:scale>
          <a:sx n="62" d="100"/>
          <a:sy n="62" d="100"/>
        </p:scale>
        <p:origin x="69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4" Type="http://schemas.openxmlformats.org/officeDocument/2006/relationships/font" Target="fonts/font5.fntdata"/><Relationship Id="rId43" Type="http://schemas.openxmlformats.org/officeDocument/2006/relationships/font" Target="fonts/font4.fntdata"/><Relationship Id="rId42" Type="http://schemas.openxmlformats.org/officeDocument/2006/relationships/font" Target="fonts/font3.fntdata"/><Relationship Id="rId41" Type="http://schemas.openxmlformats.org/officeDocument/2006/relationships/font" Target="fonts/font2.fntdata"/><Relationship Id="rId40" Type="http://schemas.openxmlformats.org/officeDocument/2006/relationships/font" Target="fonts/font1.fntdata"/><Relationship Id="rId4" Type="http://schemas.openxmlformats.org/officeDocument/2006/relationships/slide" Target="slides/slide2.xml"/><Relationship Id="rId39" Type="http://schemas.openxmlformats.org/officeDocument/2006/relationships/tableStyles" Target="tableStyles.xml"/><Relationship Id="rId38" Type="http://schemas.openxmlformats.org/officeDocument/2006/relationships/viewProps" Target="viewProps.xml"/><Relationship Id="rId37" Type="http://schemas.openxmlformats.org/officeDocument/2006/relationships/presProps" Target="presProps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101" name="Shape 101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/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1828800" latinLnBrk="0">
      <a:defRPr sz="2400">
        <a:latin typeface="+mn-lt"/>
        <a:ea typeface="+mn-ea"/>
        <a:cs typeface="+mn-cs"/>
        <a:sym typeface="FZLanTingHeiS-R-GB" panose="02000000000000000000" charset="-122"/>
      </a:defRPr>
    </a:lvl1pPr>
    <a:lvl2pPr indent="228600" defTabSz="1828800" latinLnBrk="0">
      <a:defRPr sz="2400">
        <a:latin typeface="+mn-lt"/>
        <a:ea typeface="+mn-ea"/>
        <a:cs typeface="+mn-cs"/>
        <a:sym typeface="FZLanTingHeiS-R-GB" panose="02000000000000000000" charset="-122"/>
      </a:defRPr>
    </a:lvl2pPr>
    <a:lvl3pPr indent="457200" defTabSz="1828800" latinLnBrk="0">
      <a:defRPr sz="2400">
        <a:latin typeface="+mn-lt"/>
        <a:ea typeface="+mn-ea"/>
        <a:cs typeface="+mn-cs"/>
        <a:sym typeface="FZLanTingHeiS-R-GB" panose="02000000000000000000" charset="-122"/>
      </a:defRPr>
    </a:lvl3pPr>
    <a:lvl4pPr indent="685800" defTabSz="1828800" latinLnBrk="0">
      <a:defRPr sz="2400">
        <a:latin typeface="+mn-lt"/>
        <a:ea typeface="+mn-ea"/>
        <a:cs typeface="+mn-cs"/>
        <a:sym typeface="FZLanTingHeiS-R-GB" panose="02000000000000000000" charset="-122"/>
      </a:defRPr>
    </a:lvl4pPr>
    <a:lvl5pPr indent="914400" defTabSz="1828800" latinLnBrk="0">
      <a:defRPr sz="2400">
        <a:latin typeface="+mn-lt"/>
        <a:ea typeface="+mn-ea"/>
        <a:cs typeface="+mn-cs"/>
        <a:sym typeface="FZLanTingHeiS-R-GB" panose="02000000000000000000" charset="-122"/>
      </a:defRPr>
    </a:lvl5pPr>
    <a:lvl6pPr indent="1143000" defTabSz="1828800" latinLnBrk="0">
      <a:defRPr sz="2400">
        <a:latin typeface="+mn-lt"/>
        <a:ea typeface="+mn-ea"/>
        <a:cs typeface="+mn-cs"/>
        <a:sym typeface="FZLanTingHeiS-R-GB" panose="02000000000000000000" charset="-122"/>
      </a:defRPr>
    </a:lvl6pPr>
    <a:lvl7pPr indent="1371600" defTabSz="1828800" latinLnBrk="0">
      <a:defRPr sz="2400">
        <a:latin typeface="+mn-lt"/>
        <a:ea typeface="+mn-ea"/>
        <a:cs typeface="+mn-cs"/>
        <a:sym typeface="FZLanTingHeiS-R-GB" panose="02000000000000000000" charset="-122"/>
      </a:defRPr>
    </a:lvl7pPr>
    <a:lvl8pPr indent="1600200" defTabSz="1828800" latinLnBrk="0">
      <a:defRPr sz="2400">
        <a:latin typeface="+mn-lt"/>
        <a:ea typeface="+mn-ea"/>
        <a:cs typeface="+mn-cs"/>
        <a:sym typeface="FZLanTingHeiS-R-GB" panose="02000000000000000000" charset="-122"/>
      </a:defRPr>
    </a:lvl8pPr>
    <a:lvl9pPr indent="1828800" defTabSz="1828800" latinLnBrk="0">
      <a:defRPr sz="2400">
        <a:latin typeface="+mn-lt"/>
        <a:ea typeface="+mn-ea"/>
        <a:cs typeface="+mn-cs"/>
        <a:sym typeface="FZLanTingHeiS-R-GB" panose="02000000000000000000" charset="-122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/>
          </p:nvPr>
        </p:nvSpPr>
        <p:spPr/>
      </p:sp>
      <p:sp>
        <p:nvSpPr>
          <p:cNvPr id="3" name="Text Placeholder 2"/>
          <p:cNvSpPr/>
          <p:nvPr>
            <p:ph type="body" idx="1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/>
          </p:nvPr>
        </p:nvSpPr>
        <p:spPr/>
      </p:sp>
      <p:sp>
        <p:nvSpPr>
          <p:cNvPr id="3" name="Text Placeholder 2"/>
          <p:cNvSpPr/>
          <p:nvPr>
            <p:ph type="body" idx="1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13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7855" y="1122941"/>
            <a:ext cx="6339768" cy="69676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4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785600" y="12344400"/>
            <a:ext cx="5689600" cy="736601"/>
          </a:xfrm>
          <a:prstGeom prst="rect">
            <a:avLst/>
          </a:prstGeom>
        </p:spPr>
        <p:txBody>
          <a:bodyPr anchor="ctr"/>
          <a:lstStyle>
            <a:lvl1pPr algn="r">
              <a:defRPr sz="2400"/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标题 - 顶部对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1689100" y="355600"/>
            <a:ext cx="21005800" cy="2286000"/>
          </a:xfrm>
          <a:prstGeom prst="rect">
            <a:avLst/>
          </a:prstGeom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defRPr sz="11200"/>
            </a:lvl1pPr>
          </a:lstStyle>
          <a:p>
            <a:r>
              <a:t>标题文本</a:t>
            </a:r>
          </a:p>
        </p:txBody>
      </p:sp>
      <p:sp>
        <p:nvSpPr>
          <p:cNvPr id="9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953544" y="13081000"/>
            <a:ext cx="464212" cy="444500"/>
          </a:xfrm>
          <a:prstGeom prst="rect">
            <a:avLst/>
          </a:prstGeom>
        </p:spPr>
        <p:txBody>
          <a:bodyPr lIns="50800" tIns="50800" rIns="50800" bIns="50800"/>
          <a:lstStyle>
            <a:lvl1pPr algn="ctr" defTabSz="825500">
              <a:defRPr sz="2400"/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两栏内容 拷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24384635" cy="13716635"/>
          </a:xfrm>
          <a:prstGeom prst="rect">
            <a:avLst/>
          </a:prstGeom>
        </p:spPr>
      </p:pic>
      <p:sp>
        <p:nvSpPr>
          <p:cNvPr id="2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635"/>
            <a:ext cx="24384635" cy="13716635"/>
          </a:xfrm>
          <a:prstGeom prst="rect">
            <a:avLst/>
          </a:prstGeom>
        </p:spPr>
      </p:pic>
      <p:sp>
        <p:nvSpPr>
          <p:cNvPr id="30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24384635" cy="13716635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24384635" cy="13716635"/>
          </a:xfrm>
          <a:prstGeom prst="rect">
            <a:avLst/>
          </a:prstGeom>
        </p:spPr>
      </p:pic>
      <p:sp>
        <p:nvSpPr>
          <p:cNvPr id="38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1679575" y="914400"/>
            <a:ext cx="7864476" cy="3200400"/>
          </a:xfrm>
          <a:prstGeom prst="rect">
            <a:avLst/>
          </a:prstGeom>
        </p:spPr>
        <p:txBody>
          <a:bodyPr anchor="b"/>
          <a:lstStyle>
            <a:lvl1pPr>
              <a:defRPr sz="6400"/>
            </a:lvl1pPr>
          </a:lstStyle>
          <a:p>
            <a:r>
              <a:t>标题文本</a:t>
            </a:r>
          </a:p>
        </p:txBody>
      </p:sp>
      <p:sp>
        <p:nvSpPr>
          <p:cNvPr id="60" name="正文级别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0366375" y="1974850"/>
            <a:ext cx="12344401" cy="974725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6400"/>
            </a:lvl1pPr>
            <a:lvl2pPr marL="979805" indent="-522605">
              <a:defRPr sz="6400"/>
            </a:lvl2pPr>
            <a:lvl3pPr marL="1524000" indent="-609600">
              <a:defRPr sz="6400"/>
            </a:lvl3pPr>
            <a:lvl4pPr marL="2103120" indent="-731520">
              <a:defRPr sz="6400"/>
            </a:lvl4pPr>
            <a:lvl5pPr marL="2560320" indent="-731520">
              <a:defRPr sz="64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61" name="文本占位符 3"/>
          <p:cNvSpPr>
            <a:spLocks noGrp="1"/>
          </p:cNvSpPr>
          <p:nvPr>
            <p:ph type="body" sz="quarter" idx="21"/>
          </p:nvPr>
        </p:nvSpPr>
        <p:spPr>
          <a:xfrm>
            <a:off x="1679575" y="4114800"/>
            <a:ext cx="7864475" cy="7623176"/>
          </a:xfrm>
          <a:prstGeom prst="rect">
            <a:avLst/>
          </a:prstGeom>
          <a:ln w="12700"/>
        </p:spPr>
        <p:txBody>
          <a:bodyPr>
            <a:normAutofit/>
          </a:bodyPr>
          <a:lstStyle/>
          <a:p>
            <a:pPr marL="0" indent="0">
              <a:buSzTx/>
              <a:buFontTx/>
              <a:buNone/>
              <a:defRPr sz="3200"/>
            </a:pPr>
          </a:p>
        </p:txBody>
      </p:sp>
      <p:sp>
        <p:nvSpPr>
          <p:cNvPr id="6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1679575" y="914400"/>
            <a:ext cx="7864476" cy="3200400"/>
          </a:xfrm>
          <a:prstGeom prst="rect">
            <a:avLst/>
          </a:prstGeom>
        </p:spPr>
        <p:txBody>
          <a:bodyPr anchor="b"/>
          <a:lstStyle>
            <a:lvl1pPr>
              <a:defRPr sz="6400"/>
            </a:lvl1pPr>
          </a:lstStyle>
          <a:p>
            <a:r>
              <a:t>标题文本</a:t>
            </a:r>
          </a:p>
        </p:txBody>
      </p:sp>
      <p:sp>
        <p:nvSpPr>
          <p:cNvPr id="70" name="图片占位符 2"/>
          <p:cNvSpPr>
            <a:spLocks noGrp="1"/>
          </p:cNvSpPr>
          <p:nvPr>
            <p:ph type="pic" sz="half" idx="21"/>
          </p:nvPr>
        </p:nvSpPr>
        <p:spPr>
          <a:xfrm>
            <a:off x="10366375" y="1974850"/>
            <a:ext cx="12344401" cy="9747250"/>
          </a:xfrm>
          <a:prstGeom prst="rect">
            <a:avLst/>
          </a:prstGeom>
          <a:ln w="12700"/>
        </p:spPr>
        <p:txBody>
          <a:bodyPr tIns="45719" bIns="45719"/>
          <a:lstStyle/>
          <a:p/>
        </p:txBody>
      </p:sp>
      <p:sp>
        <p:nvSpPr>
          <p:cNvPr id="71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679575" y="4114800"/>
            <a:ext cx="7864476" cy="762317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SzTx/>
              <a:buFontTx/>
              <a:buNone/>
              <a:defRPr sz="3200"/>
            </a:lvl1pPr>
            <a:lvl2pPr marL="0" indent="457200">
              <a:buSzTx/>
              <a:buFontTx/>
              <a:buNone/>
              <a:defRPr sz="3200"/>
            </a:lvl2pPr>
            <a:lvl3pPr marL="0" indent="914400">
              <a:buSzTx/>
              <a:buFontTx/>
              <a:buNone/>
              <a:defRPr sz="3200"/>
            </a:lvl3pPr>
            <a:lvl4pPr marL="0" indent="1371600">
              <a:buSzTx/>
              <a:buFontTx/>
              <a:buNone/>
              <a:defRPr sz="3200"/>
            </a:lvl4pPr>
            <a:lvl5pPr marL="0" indent="1828800">
              <a:buSzTx/>
              <a:buFontTx/>
              <a:buNone/>
              <a:defRPr sz="32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785600" y="12344400"/>
            <a:ext cx="5689600" cy="736601"/>
          </a:xfrm>
          <a:prstGeom prst="rect">
            <a:avLst/>
          </a:prstGeom>
        </p:spPr>
        <p:txBody>
          <a:bodyPr anchor="ctr"/>
          <a:lstStyle>
            <a:lvl1pPr algn="r">
              <a:defRPr sz="2400"/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4.pn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课程主视觉0423-06.png" descr="课程主视觉0423-06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3" name="标题文本"/>
          <p:cNvSpPr txBox="1">
            <a:spLocks noGrp="1"/>
          </p:cNvSpPr>
          <p:nvPr>
            <p:ph type="title"/>
          </p:nvPr>
        </p:nvSpPr>
        <p:spPr>
          <a:xfrm>
            <a:off x="1676400" y="730250"/>
            <a:ext cx="21031200" cy="2651126"/>
          </a:xfrm>
          <a:prstGeom prst="rect">
            <a:avLst/>
          </a:prstGeom>
          <a:ln w="25400">
            <a:miter lim="400000"/>
          </a:ln>
        </p:spPr>
        <p:txBody>
          <a:bodyPr tIns="91439" bIns="91439">
            <a:normAutofit/>
          </a:bodyPr>
          <a:lstStyle/>
          <a:p>
            <a:r>
              <a:t>标题文本</a:t>
            </a:r>
          </a:p>
        </p:txBody>
      </p:sp>
      <p:sp>
        <p:nvSpPr>
          <p:cNvPr id="4" name="正文级别 1…"/>
          <p:cNvSpPr txBox="1">
            <a:spLocks noGrp="1"/>
          </p:cNvSpPr>
          <p:nvPr>
            <p:ph type="body" idx="1"/>
          </p:nvPr>
        </p:nvSpPr>
        <p:spPr>
          <a:xfrm>
            <a:off x="1219200" y="3200400"/>
            <a:ext cx="21945600" cy="9051925"/>
          </a:xfrm>
          <a:prstGeom prst="rect">
            <a:avLst/>
          </a:prstGeom>
          <a:ln w="25400">
            <a:miter lim="400000"/>
          </a:ln>
        </p:spPr>
        <p:txBody>
          <a:bodyPr tIns="91439" bIns="91439"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7221200" y="12712700"/>
            <a:ext cx="720446" cy="703580"/>
          </a:xfrm>
          <a:prstGeom prst="rect">
            <a:avLst/>
          </a:prstGeom>
          <a:ln w="25400">
            <a:miter lim="400000"/>
          </a:ln>
        </p:spPr>
        <p:txBody>
          <a:bodyPr wrap="none" tIns="91439" bIns="91439">
            <a:spAutoFit/>
          </a:bodyPr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med"/>
  <p:txStyles>
    <p:titleStyle>
      <a:lvl1pPr marL="0" marR="0" indent="0" algn="l" defTabSz="1828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8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FZLanTingHeiS-R-GB" panose="02000000000000000000" charset="-122"/>
        </a:defRPr>
      </a:lvl1pPr>
      <a:lvl2pPr marL="0" marR="0" indent="0" algn="l" defTabSz="1828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8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FZLanTingHeiS-R-GB" panose="02000000000000000000" charset="-122"/>
        </a:defRPr>
      </a:lvl2pPr>
      <a:lvl3pPr marL="0" marR="0" indent="0" algn="l" defTabSz="1828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8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FZLanTingHeiS-R-GB" panose="02000000000000000000" charset="-122"/>
        </a:defRPr>
      </a:lvl3pPr>
      <a:lvl4pPr marL="0" marR="0" indent="0" algn="l" defTabSz="1828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8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FZLanTingHeiS-R-GB" panose="02000000000000000000" charset="-122"/>
        </a:defRPr>
      </a:lvl4pPr>
      <a:lvl5pPr marL="0" marR="0" indent="0" algn="l" defTabSz="1828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8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FZLanTingHeiS-R-GB" panose="02000000000000000000" charset="-122"/>
        </a:defRPr>
      </a:lvl5pPr>
      <a:lvl6pPr marL="0" marR="0" indent="0" algn="l" defTabSz="1828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8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FZLanTingHeiS-R-GB" panose="02000000000000000000" charset="-122"/>
        </a:defRPr>
      </a:lvl6pPr>
      <a:lvl7pPr marL="0" marR="0" indent="0" algn="l" defTabSz="1828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8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FZLanTingHeiS-R-GB" panose="02000000000000000000" charset="-122"/>
        </a:defRPr>
      </a:lvl7pPr>
      <a:lvl8pPr marL="0" marR="0" indent="0" algn="l" defTabSz="1828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8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FZLanTingHeiS-R-GB" panose="02000000000000000000" charset="-122"/>
        </a:defRPr>
      </a:lvl8pPr>
      <a:lvl9pPr marL="0" marR="0" indent="0" algn="l" defTabSz="1828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8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FZLanTingHeiS-R-GB" panose="02000000000000000000" charset="-122"/>
        </a:defRPr>
      </a:lvl9pPr>
    </p:titleStyle>
    <p:bodyStyle>
      <a:lvl1pPr marL="457200" marR="0" indent="-457200" algn="l" defTabSz="1828800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 typeface="FZLanTingHeiS-R-GB" panose="02000000000000000000" charset="-122"/>
        <a:buChar char="•"/>
        <a:defRPr sz="56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FZLanTingHeiS-R-GB" panose="02000000000000000000" charset="-122"/>
        </a:defRPr>
      </a:lvl1pPr>
      <a:lvl2pPr marL="990600" marR="0" indent="-533400" algn="l" defTabSz="1828800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 typeface="FZLanTingHeiS-R-GB" panose="02000000000000000000" charset="-122"/>
        <a:buChar char="•"/>
        <a:defRPr sz="56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FZLanTingHeiS-R-GB" panose="02000000000000000000" charset="-122"/>
        </a:defRPr>
      </a:lvl2pPr>
      <a:lvl3pPr marL="1554480" marR="0" indent="-640080" algn="l" defTabSz="1828800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 typeface="FZLanTingHeiS-R-GB" panose="02000000000000000000" charset="-122"/>
        <a:buChar char="•"/>
        <a:defRPr sz="56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FZLanTingHeiS-R-GB" panose="02000000000000000000" charset="-122"/>
        </a:defRPr>
      </a:lvl3pPr>
      <a:lvl4pPr marL="2082800" marR="0" indent="-711200" algn="l" defTabSz="1828800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 typeface="FZLanTingHeiS-R-GB" panose="02000000000000000000" charset="-122"/>
        <a:buChar char="•"/>
        <a:defRPr sz="56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FZLanTingHeiS-R-GB" panose="02000000000000000000" charset="-122"/>
        </a:defRPr>
      </a:lvl4pPr>
      <a:lvl5pPr marL="2540000" marR="0" indent="-711200" algn="l" defTabSz="1828800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 typeface="FZLanTingHeiS-R-GB" panose="02000000000000000000" charset="-122"/>
        <a:buChar char="•"/>
        <a:defRPr sz="56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FZLanTingHeiS-R-GB" panose="02000000000000000000" charset="-122"/>
        </a:defRPr>
      </a:lvl5pPr>
      <a:lvl6pPr marL="2997200" marR="0" indent="-711200" algn="l" defTabSz="1828800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 typeface="FZLanTingHeiS-R-GB" panose="02000000000000000000" charset="-122"/>
        <a:buChar char="•"/>
        <a:defRPr sz="56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FZLanTingHeiS-R-GB" panose="02000000000000000000" charset="-122"/>
        </a:defRPr>
      </a:lvl6pPr>
      <a:lvl7pPr marL="3454400" marR="0" indent="-711200" algn="l" defTabSz="1828800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 typeface="FZLanTingHeiS-R-GB" panose="02000000000000000000" charset="-122"/>
        <a:buChar char="•"/>
        <a:defRPr sz="56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FZLanTingHeiS-R-GB" panose="02000000000000000000" charset="-122"/>
        </a:defRPr>
      </a:lvl7pPr>
      <a:lvl8pPr marL="3911600" marR="0" indent="-711200" algn="l" defTabSz="1828800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 typeface="FZLanTingHeiS-R-GB" panose="02000000000000000000" charset="-122"/>
        <a:buChar char="•"/>
        <a:defRPr sz="56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FZLanTingHeiS-R-GB" panose="02000000000000000000" charset="-122"/>
        </a:defRPr>
      </a:lvl8pPr>
      <a:lvl9pPr marL="4368800" marR="0" indent="-711200" algn="l" defTabSz="1828800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 typeface="FZLanTingHeiS-R-GB" panose="02000000000000000000" charset="-122"/>
        <a:buChar char="•"/>
        <a:defRPr sz="56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FZLanTingHeiS-R-GB" panose="02000000000000000000" charset="-122"/>
        </a:defRPr>
      </a:lvl9pPr>
    </p:bodyStyle>
    <p:otherStyle>
      <a:lvl1pPr marL="0" marR="0" indent="0" algn="l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3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FZLanTingHeiS-R-GB" panose="02000000000000000000" charset="-122"/>
        </a:defRPr>
      </a:lvl1pPr>
      <a:lvl2pPr marL="0" marR="0" indent="457200" algn="l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3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FZLanTingHeiS-R-GB" panose="02000000000000000000" charset="-122"/>
        </a:defRPr>
      </a:lvl2pPr>
      <a:lvl3pPr marL="0" marR="0" indent="914400" algn="l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3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FZLanTingHeiS-R-GB" panose="02000000000000000000" charset="-122"/>
        </a:defRPr>
      </a:lvl3pPr>
      <a:lvl4pPr marL="0" marR="0" indent="1371600" algn="l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3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FZLanTingHeiS-R-GB" panose="02000000000000000000" charset="-122"/>
        </a:defRPr>
      </a:lvl4pPr>
      <a:lvl5pPr marL="0" marR="0" indent="1828800" algn="l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3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FZLanTingHeiS-R-GB" panose="02000000000000000000" charset="-122"/>
        </a:defRPr>
      </a:lvl5pPr>
      <a:lvl6pPr marL="0" marR="0" indent="2286000" algn="l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3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FZLanTingHeiS-R-GB" panose="02000000000000000000" charset="-122"/>
        </a:defRPr>
      </a:lvl6pPr>
      <a:lvl7pPr marL="0" marR="0" indent="2743200" algn="l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3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FZLanTingHeiS-R-GB" panose="02000000000000000000" charset="-122"/>
        </a:defRPr>
      </a:lvl7pPr>
      <a:lvl8pPr marL="0" marR="0" indent="3200400" algn="l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3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FZLanTingHeiS-R-GB" panose="02000000000000000000" charset="-122"/>
        </a:defRPr>
      </a:lvl8pPr>
      <a:lvl9pPr marL="0" marR="0" indent="3657600" algn="l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3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FZLanTingHeiS-R-GB" panose="02000000000000000000" charset="-122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5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20.png"/><Relationship Id="rId1" Type="http://schemas.openxmlformats.org/officeDocument/2006/relationships/image" Target="../media/image19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36.png"/><Relationship Id="rId1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37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文本框 11"/>
          <p:cNvSpPr txBox="1"/>
          <p:nvPr/>
        </p:nvSpPr>
        <p:spPr>
          <a:xfrm>
            <a:off x="1079500" y="4298315"/>
            <a:ext cx="13460730" cy="1951355"/>
          </a:xfrm>
          <a:prstGeom prst="rect">
            <a:avLst/>
          </a:prstGeom>
          <a:ln w="25400">
            <a:miter lim="400000"/>
          </a:ln>
        </p:spPr>
        <p:txBody>
          <a:bodyPr wrap="square" tIns="91439" bIns="91439">
            <a:spAutoFit/>
          </a:bodyPr>
          <a:lstStyle>
            <a:lvl1pPr>
              <a:defRPr sz="11500">
                <a:solidFill>
                  <a:srgbClr val="FFFFFF"/>
                </a:solidFill>
                <a:latin typeface="FZLanTingHeiS-DB-GB" panose="02000000000000000000" charset="-122"/>
                <a:ea typeface="FZLanTingHeiS-DB-GB" panose="02000000000000000000" charset="-122"/>
                <a:cs typeface="FZLanTingHeiS-DB-GB" panose="02000000000000000000" charset="-122"/>
                <a:sym typeface="FZLanTingHeiS-DB-GB" panose="02000000000000000000" charset="-122"/>
              </a:defRPr>
            </a:lvl1pPr>
          </a:lstStyle>
          <a:p>
            <a:r>
              <a:rPr lang="zh-CN" altLang="en-US"/>
              <a:t>大模型应用开发范式</a:t>
            </a:r>
            <a:endParaRPr lang="zh-CN" altLang="en-US"/>
          </a:p>
        </p:txBody>
      </p:sp>
      <p:sp>
        <p:nvSpPr>
          <p:cNvPr id="106" name="文本框 13"/>
          <p:cNvSpPr txBox="1"/>
          <p:nvPr/>
        </p:nvSpPr>
        <p:spPr>
          <a:xfrm>
            <a:off x="1079500" y="6236579"/>
            <a:ext cx="9932675" cy="1104900"/>
          </a:xfrm>
          <a:prstGeom prst="rect">
            <a:avLst/>
          </a:prstGeom>
          <a:ln w="25400">
            <a:miter lim="400000"/>
          </a:ln>
        </p:spPr>
        <p:txBody>
          <a:bodyPr tIns="91439" bIns="91439">
            <a:spAutoFit/>
          </a:bodyPr>
          <a:lstStyle>
            <a:lvl1pPr>
              <a:defRPr sz="6000">
                <a:solidFill>
                  <a:srgbClr val="FFFFFF"/>
                </a:solidFill>
              </a:defRPr>
            </a:lvl1pPr>
          </a:lstStyle>
          <a:p>
            <a:r>
              <a:rPr lang="zh-CN"/>
              <a:t>从微调到</a:t>
            </a:r>
            <a:r>
              <a:rPr lang="en-US" altLang="zh-CN"/>
              <a:t>Prompt</a:t>
            </a:r>
            <a:endParaRPr lang="en-US" altLang="zh-CN"/>
          </a:p>
        </p:txBody>
      </p:sp>
      <p:sp>
        <p:nvSpPr>
          <p:cNvPr id="107" name="姓名处"/>
          <p:cNvSpPr txBox="1"/>
          <p:nvPr/>
        </p:nvSpPr>
        <p:spPr>
          <a:xfrm>
            <a:off x="1079500" y="8318589"/>
            <a:ext cx="11439525" cy="972185"/>
          </a:xfrm>
          <a:prstGeom prst="rect">
            <a:avLst/>
          </a:prstGeom>
          <a:ln w="25400">
            <a:miter lim="400000"/>
          </a:ln>
        </p:spPr>
        <p:txBody>
          <a:bodyPr wrap="none" lIns="101600" tIns="101600" rIns="101600" bIns="101600" anchor="ctr">
            <a:spAutoFit/>
          </a:bodyPr>
          <a:lstStyle>
            <a:lvl1pPr defTabSz="1651000">
              <a:defRPr sz="5000">
                <a:solidFill>
                  <a:srgbClr val="FFFFFF"/>
                </a:solidFill>
              </a:defRPr>
            </a:lvl1pPr>
          </a:lstStyle>
          <a:p>
            <a:r>
              <a:rPr lang="zh-CN">
                <a:latin typeface="方正兰亭粗黑简体" panose="02000000000000000000" charset="-122"/>
                <a:ea typeface="方正兰亭粗黑简体" panose="02000000000000000000" charset="-122"/>
              </a:rPr>
              <a:t>长琴</a:t>
            </a:r>
            <a:r>
              <a:rPr lang="en-US" altLang="zh-CN"/>
              <a:t>  DataWhale</a:t>
            </a:r>
            <a:r>
              <a:rPr lang="zh-CN" altLang="en-US"/>
              <a:t>成员</a:t>
            </a:r>
            <a:r>
              <a:rPr lang="en-US" altLang="zh-CN"/>
              <a:t>/NLP</a:t>
            </a:r>
            <a:r>
              <a:rPr lang="zh-CN" altLang="en-US"/>
              <a:t>资深工程师</a:t>
            </a:r>
            <a:endParaRPr lang="zh-CN" altLang="en-US"/>
          </a:p>
        </p:txBody>
      </p:sp>
      <p:sp>
        <p:nvSpPr>
          <p:cNvPr id="108" name="wenxin.baidu.com"/>
          <p:cNvSpPr txBox="1"/>
          <p:nvPr/>
        </p:nvSpPr>
        <p:spPr>
          <a:xfrm>
            <a:off x="1079500" y="12330325"/>
            <a:ext cx="1967167" cy="419101"/>
          </a:xfrm>
          <a:prstGeom prst="rect">
            <a:avLst/>
          </a:prstGeom>
          <a:ln w="25400">
            <a:miter lim="400000"/>
          </a:ln>
        </p:spPr>
        <p:txBody>
          <a:bodyPr wrap="none" lIns="101600" tIns="101600" rIns="101600" bIns="101600" anchor="ctr">
            <a:spAutoFit/>
          </a:bodyPr>
          <a:lstStyle>
            <a:lvl1pPr defTabSz="1651000">
              <a:defRPr sz="1500">
                <a:solidFill>
                  <a:srgbClr val="FFFFFF"/>
                </a:solidFill>
              </a:defRPr>
            </a:lvl1pPr>
          </a:lstStyle>
          <a:p>
            <a:r>
              <a:t>wenxin.baidu.com</a:t>
            </a:r>
          </a:p>
        </p:txBody>
      </p:sp>
      <p:pic>
        <p:nvPicPr>
          <p:cNvPr id="2" name="图片 1" descr="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363700" y="1080135"/>
            <a:ext cx="9105900" cy="51435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一级标题方正兰亭中黑简体"/>
          <p:cNvSpPr txBox="1"/>
          <p:nvPr/>
        </p:nvSpPr>
        <p:spPr>
          <a:xfrm>
            <a:off x="1279276" y="909320"/>
            <a:ext cx="6324600" cy="1178560"/>
          </a:xfrm>
          <a:prstGeom prst="rect">
            <a:avLst/>
          </a:prstGeom>
          <a:ln w="254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defTabSz="825500">
              <a:defRPr sz="7000">
                <a:solidFill>
                  <a:srgbClr val="FFFFFF"/>
                </a:solidFill>
                <a:latin typeface="FZLanTingHeiS-DB-GB" panose="02000000000000000000" charset="-122"/>
                <a:ea typeface="FZLanTingHeiS-DB-GB" panose="02000000000000000000" charset="-122"/>
                <a:cs typeface="FZLanTingHeiS-DB-GB" panose="02000000000000000000" charset="-122"/>
                <a:sym typeface="FZLanTingHeiS-DB-GB" panose="02000000000000000000" charset="-122"/>
              </a:defRPr>
            </a:lvl1pPr>
          </a:lstStyle>
          <a:p>
            <a:r>
              <a:rPr lang="zh-CN" altLang="en-US">
                <a:solidFill>
                  <a:schemeClr val="tx1"/>
                </a:solidFill>
              </a:rPr>
              <a:t>大模型基本原理</a:t>
            </a: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" name="二级标题方正兰亭黑简体"/>
          <p:cNvSpPr txBox="1"/>
          <p:nvPr/>
        </p:nvSpPr>
        <p:spPr>
          <a:xfrm>
            <a:off x="1279276" y="2206606"/>
            <a:ext cx="6507480" cy="793750"/>
          </a:xfrm>
          <a:prstGeom prst="rect">
            <a:avLst/>
          </a:prstGeom>
          <a:ln w="254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defTabSz="825500">
              <a:defRPr sz="4500">
                <a:solidFill>
                  <a:srgbClr val="DDDDDD"/>
                </a:solidFill>
              </a:defRPr>
            </a:lvl1pPr>
          </a:lstStyle>
          <a:p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为什么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Token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有长度限制</a:t>
            </a:r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Rounded Rectangle 4"/>
          <p:cNvSpPr>
            <a:spLocks noChangeArrowheads="1"/>
          </p:cNvSpPr>
          <p:nvPr/>
        </p:nvSpPr>
        <p:spPr bwMode="auto">
          <a:xfrm>
            <a:off x="1301115" y="3427095"/>
            <a:ext cx="6049645" cy="2670175"/>
          </a:xfrm>
          <a:prstGeom prst="roundRect">
            <a:avLst>
              <a:gd name="adj" fmla="val 10134"/>
            </a:avLst>
          </a:prstGeom>
          <a:solidFill>
            <a:srgbClr val="DE447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 defTabSz="1372870" eaLnBrk="1" hangingPunct="1"/>
            <a:endParaRPr lang="en-US" altLang="zh-CN" sz="2100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0" name="Rounded Rectangle 91"/>
          <p:cNvSpPr>
            <a:spLocks noChangeArrowheads="1"/>
          </p:cNvSpPr>
          <p:nvPr/>
        </p:nvSpPr>
        <p:spPr bwMode="auto">
          <a:xfrm>
            <a:off x="1301115" y="6716395"/>
            <a:ext cx="6049645" cy="2670175"/>
          </a:xfrm>
          <a:prstGeom prst="roundRect">
            <a:avLst>
              <a:gd name="adj" fmla="val 10134"/>
            </a:avLst>
          </a:prstGeom>
          <a:solidFill>
            <a:srgbClr val="51308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 defTabSz="1372870" eaLnBrk="1" hangingPunct="1"/>
            <a:endParaRPr lang="en-US" altLang="zh-CN" sz="2100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1" name="Rounded Rectangle 94"/>
          <p:cNvSpPr>
            <a:spLocks noChangeArrowheads="1"/>
          </p:cNvSpPr>
          <p:nvPr/>
        </p:nvSpPr>
        <p:spPr bwMode="auto">
          <a:xfrm>
            <a:off x="1301115" y="10005695"/>
            <a:ext cx="6049645" cy="2670175"/>
          </a:xfrm>
          <a:prstGeom prst="roundRect">
            <a:avLst>
              <a:gd name="adj" fmla="val 10134"/>
            </a:avLst>
          </a:prstGeom>
          <a:solidFill>
            <a:srgbClr val="7671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 defTabSz="1372870" eaLnBrk="1" hangingPunct="1"/>
            <a:endParaRPr lang="en-US" altLang="zh-CN" sz="2100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47110" name="Elbow Connector 106"/>
          <p:cNvCxnSpPr>
            <a:cxnSpLocks noChangeShapeType="1"/>
          </p:cNvCxnSpPr>
          <p:nvPr/>
        </p:nvCxnSpPr>
        <p:spPr bwMode="auto">
          <a:xfrm>
            <a:off x="7623810" y="4763770"/>
            <a:ext cx="2590800" cy="2127250"/>
          </a:xfrm>
          <a:prstGeom prst="bentConnector3">
            <a:avLst>
              <a:gd name="adj1" fmla="val 50000"/>
            </a:avLst>
          </a:prstGeom>
          <a:noFill/>
          <a:ln w="12700">
            <a:solidFill>
              <a:srgbClr val="ADBACA"/>
            </a:solidFill>
            <a:miter lim="800000"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7111" name="Elbow Connector 107"/>
          <p:cNvCxnSpPr>
            <a:cxnSpLocks noChangeShapeType="1"/>
          </p:cNvCxnSpPr>
          <p:nvPr/>
        </p:nvCxnSpPr>
        <p:spPr bwMode="auto">
          <a:xfrm flipV="1">
            <a:off x="7623810" y="9386570"/>
            <a:ext cx="2590800" cy="2127250"/>
          </a:xfrm>
          <a:prstGeom prst="bentConnector3">
            <a:avLst>
              <a:gd name="adj1" fmla="val 50000"/>
            </a:avLst>
          </a:prstGeom>
          <a:noFill/>
          <a:ln w="12700">
            <a:solidFill>
              <a:srgbClr val="ADBACA"/>
            </a:solidFill>
            <a:miter lim="800000"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7112" name="Straight Connector 109"/>
          <p:cNvCxnSpPr>
            <a:cxnSpLocks noChangeShapeType="1"/>
          </p:cNvCxnSpPr>
          <p:nvPr/>
        </p:nvCxnSpPr>
        <p:spPr bwMode="auto">
          <a:xfrm>
            <a:off x="7623810" y="8159115"/>
            <a:ext cx="2590800" cy="6985"/>
          </a:xfrm>
          <a:prstGeom prst="line">
            <a:avLst/>
          </a:prstGeom>
          <a:noFill/>
          <a:ln w="12700">
            <a:solidFill>
              <a:srgbClr val="ADBACA"/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" name="Freeform 228"/>
          <p:cNvSpPr/>
          <p:nvPr/>
        </p:nvSpPr>
        <p:spPr bwMode="auto">
          <a:xfrm>
            <a:off x="1673225" y="4130040"/>
            <a:ext cx="1174115" cy="1264285"/>
          </a:xfrm>
          <a:custGeom>
            <a:avLst/>
            <a:gdLst>
              <a:gd name="T0" fmla="*/ 2147483647 w 68"/>
              <a:gd name="T1" fmla="*/ 196876459 h 68"/>
              <a:gd name="T2" fmla="*/ 2147483647 w 68"/>
              <a:gd name="T3" fmla="*/ 2147483647 h 68"/>
              <a:gd name="T4" fmla="*/ 2147483647 w 68"/>
              <a:gd name="T5" fmla="*/ 2147483647 h 68"/>
              <a:gd name="T6" fmla="*/ 2147483647 w 68"/>
              <a:gd name="T7" fmla="*/ 2147483647 h 68"/>
              <a:gd name="T8" fmla="*/ 2147483647 w 68"/>
              <a:gd name="T9" fmla="*/ 2147483647 h 68"/>
              <a:gd name="T10" fmla="*/ 2147483647 w 68"/>
              <a:gd name="T11" fmla="*/ 2147483647 h 68"/>
              <a:gd name="T12" fmla="*/ 1805864360 w 68"/>
              <a:gd name="T13" fmla="*/ 2147483647 h 68"/>
              <a:gd name="T14" fmla="*/ 1676872328 w 68"/>
              <a:gd name="T15" fmla="*/ 2147483647 h 68"/>
              <a:gd name="T16" fmla="*/ 1676872328 w 68"/>
              <a:gd name="T17" fmla="*/ 2147483647 h 68"/>
              <a:gd name="T18" fmla="*/ 1547880296 w 68"/>
              <a:gd name="T19" fmla="*/ 2147483647 h 68"/>
              <a:gd name="T20" fmla="*/ 1547880296 w 68"/>
              <a:gd name="T21" fmla="*/ 2147483647 h 68"/>
              <a:gd name="T22" fmla="*/ 2147483647 w 68"/>
              <a:gd name="T23" fmla="*/ 787497734 h 68"/>
              <a:gd name="T24" fmla="*/ 1031920197 w 68"/>
              <a:gd name="T25" fmla="*/ 2147483647 h 68"/>
              <a:gd name="T26" fmla="*/ 64496016 w 68"/>
              <a:gd name="T27" fmla="*/ 2147483647 h 68"/>
              <a:gd name="T28" fmla="*/ 0 w 68"/>
              <a:gd name="T29" fmla="*/ 2147483647 h 68"/>
              <a:gd name="T30" fmla="*/ 64496016 w 68"/>
              <a:gd name="T31" fmla="*/ 2147483647 h 68"/>
              <a:gd name="T32" fmla="*/ 2147483647 w 68"/>
              <a:gd name="T33" fmla="*/ 0 h 68"/>
              <a:gd name="T34" fmla="*/ 2147483647 w 68"/>
              <a:gd name="T35" fmla="*/ 0 h 68"/>
              <a:gd name="T36" fmla="*/ 2147483647 w 68"/>
              <a:gd name="T37" fmla="*/ 0 h 68"/>
              <a:gd name="T38" fmla="*/ 2147483647 w 68"/>
              <a:gd name="T39" fmla="*/ 196876459 h 68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</a:gdLst>
            <a:ahLst/>
            <a:cxnLst>
              <a:cxn ang="T40">
                <a:pos x="T0" y="T1"/>
              </a:cxn>
              <a:cxn ang="T41">
                <a:pos x="T2" y="T3"/>
              </a:cxn>
              <a:cxn ang="T42">
                <a:pos x="T4" y="T5"/>
              </a:cxn>
              <a:cxn ang="T43">
                <a:pos x="T6" y="T7"/>
              </a:cxn>
              <a:cxn ang="T44">
                <a:pos x="T8" y="T9"/>
              </a:cxn>
              <a:cxn ang="T45">
                <a:pos x="T10" y="T11"/>
              </a:cxn>
              <a:cxn ang="T46">
                <a:pos x="T12" y="T13"/>
              </a:cxn>
              <a:cxn ang="T47">
                <a:pos x="T14" y="T15"/>
              </a:cxn>
              <a:cxn ang="T48">
                <a:pos x="T16" y="T17"/>
              </a:cxn>
              <a:cxn ang="T49">
                <a:pos x="T18" y="T19"/>
              </a:cxn>
              <a:cxn ang="T50">
                <a:pos x="T20" y="T21"/>
              </a:cxn>
              <a:cxn ang="T51">
                <a:pos x="T22" y="T23"/>
              </a:cxn>
              <a:cxn ang="T52">
                <a:pos x="T24" y="T25"/>
              </a:cxn>
              <a:cxn ang="T53">
                <a:pos x="T26" y="T27"/>
              </a:cxn>
              <a:cxn ang="T54">
                <a:pos x="T28" y="T29"/>
              </a:cxn>
              <a:cxn ang="T55">
                <a:pos x="T30" y="T31"/>
              </a:cxn>
              <a:cxn ang="T56">
                <a:pos x="T32" y="T33"/>
              </a:cxn>
              <a:cxn ang="T57">
                <a:pos x="T34" y="T35"/>
              </a:cxn>
              <a:cxn ang="T58">
                <a:pos x="T36" y="T37"/>
              </a:cxn>
              <a:cxn ang="T59">
                <a:pos x="T38" y="T39"/>
              </a:cxn>
            </a:cxnLst>
            <a:rect l="0" t="0" r="r" b="b"/>
            <a:pathLst>
              <a:path w="68" h="68">
                <a:moveTo>
                  <a:pt x="68" y="3"/>
                </a:moveTo>
                <a:cubicBezTo>
                  <a:pt x="58" y="61"/>
                  <a:pt x="58" y="61"/>
                  <a:pt x="58" y="61"/>
                </a:cubicBezTo>
                <a:cubicBezTo>
                  <a:pt x="58" y="62"/>
                  <a:pt x="57" y="62"/>
                  <a:pt x="57" y="63"/>
                </a:cubicBezTo>
                <a:cubicBezTo>
                  <a:pt x="56" y="63"/>
                  <a:pt x="56" y="63"/>
                  <a:pt x="56" y="63"/>
                </a:cubicBezTo>
                <a:cubicBezTo>
                  <a:pt x="55" y="63"/>
                  <a:pt x="55" y="63"/>
                  <a:pt x="55" y="63"/>
                </a:cubicBezTo>
                <a:cubicBezTo>
                  <a:pt x="38" y="56"/>
                  <a:pt x="38" y="56"/>
                  <a:pt x="38" y="56"/>
                </a:cubicBezTo>
                <a:cubicBezTo>
                  <a:pt x="28" y="67"/>
                  <a:pt x="28" y="67"/>
                  <a:pt x="28" y="67"/>
                </a:cubicBezTo>
                <a:cubicBezTo>
                  <a:pt x="28" y="67"/>
                  <a:pt x="27" y="68"/>
                  <a:pt x="26" y="68"/>
                </a:cubicBezTo>
                <a:cubicBezTo>
                  <a:pt x="26" y="68"/>
                  <a:pt x="26" y="68"/>
                  <a:pt x="26" y="68"/>
                </a:cubicBezTo>
                <a:cubicBezTo>
                  <a:pt x="25" y="67"/>
                  <a:pt x="24" y="66"/>
                  <a:pt x="24" y="65"/>
                </a:cubicBezTo>
                <a:cubicBezTo>
                  <a:pt x="24" y="52"/>
                  <a:pt x="24" y="52"/>
                  <a:pt x="24" y="52"/>
                </a:cubicBezTo>
                <a:cubicBezTo>
                  <a:pt x="57" y="12"/>
                  <a:pt x="57" y="12"/>
                  <a:pt x="57" y="12"/>
                </a:cubicBezTo>
                <a:cubicBezTo>
                  <a:pt x="16" y="47"/>
                  <a:pt x="16" y="47"/>
                  <a:pt x="16" y="47"/>
                </a:cubicBezTo>
                <a:cubicBezTo>
                  <a:pt x="1" y="41"/>
                  <a:pt x="1" y="41"/>
                  <a:pt x="1" y="41"/>
                </a:cubicBezTo>
                <a:cubicBezTo>
                  <a:pt x="0" y="40"/>
                  <a:pt x="0" y="40"/>
                  <a:pt x="0" y="39"/>
                </a:cubicBezTo>
                <a:cubicBezTo>
                  <a:pt x="0" y="38"/>
                  <a:pt x="0" y="37"/>
                  <a:pt x="1" y="36"/>
                </a:cubicBezTo>
                <a:cubicBezTo>
                  <a:pt x="64" y="0"/>
                  <a:pt x="64" y="0"/>
                  <a:pt x="64" y="0"/>
                </a:cubicBezTo>
                <a:cubicBezTo>
                  <a:pt x="65" y="0"/>
                  <a:pt x="65" y="0"/>
                  <a:pt x="65" y="0"/>
                </a:cubicBezTo>
                <a:cubicBezTo>
                  <a:pt x="66" y="0"/>
                  <a:pt x="66" y="0"/>
                  <a:pt x="67" y="0"/>
                </a:cubicBezTo>
                <a:cubicBezTo>
                  <a:pt x="68" y="1"/>
                  <a:pt x="68" y="2"/>
                  <a:pt x="68" y="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121682" tIns="60841" rIns="121682" bIns="60841"/>
          <a:lstStyle/>
          <a:p>
            <a:endParaRPr lang="zh-CN" altLang="en-US"/>
          </a:p>
        </p:txBody>
      </p:sp>
      <p:sp>
        <p:nvSpPr>
          <p:cNvPr id="13" name="Freeform 135"/>
          <p:cNvSpPr>
            <a:spLocks noEditPoints="1"/>
          </p:cNvSpPr>
          <p:nvPr/>
        </p:nvSpPr>
        <p:spPr bwMode="auto">
          <a:xfrm>
            <a:off x="1673225" y="7583170"/>
            <a:ext cx="1153795" cy="1155065"/>
          </a:xfrm>
          <a:custGeom>
            <a:avLst/>
            <a:gdLst>
              <a:gd name="T0" fmla="*/ 702354624 w 73"/>
              <a:gd name="T1" fmla="*/ 2135952444 h 68"/>
              <a:gd name="T2" fmla="*/ 432222188 w 73"/>
              <a:gd name="T3" fmla="*/ 2135952444 h 68"/>
              <a:gd name="T4" fmla="*/ 0 w 73"/>
              <a:gd name="T5" fmla="*/ 1807346083 h 68"/>
              <a:gd name="T6" fmla="*/ 270139786 w 73"/>
              <a:gd name="T7" fmla="*/ 1040590508 h 68"/>
              <a:gd name="T8" fmla="*/ 810412009 w 73"/>
              <a:gd name="T9" fmla="*/ 1204897389 h 68"/>
              <a:gd name="T10" fmla="*/ 1080551795 w 73"/>
              <a:gd name="T11" fmla="*/ 1150125962 h 68"/>
              <a:gd name="T12" fmla="*/ 1080551795 w 73"/>
              <a:gd name="T13" fmla="*/ 1314432842 h 68"/>
              <a:gd name="T14" fmla="*/ 1242634197 w 73"/>
              <a:gd name="T15" fmla="*/ 1862117510 h 68"/>
              <a:gd name="T16" fmla="*/ 702354624 w 73"/>
              <a:gd name="T17" fmla="*/ 2135952444 h 68"/>
              <a:gd name="T18" fmla="*/ 810412009 w 73"/>
              <a:gd name="T19" fmla="*/ 1040590508 h 68"/>
              <a:gd name="T20" fmla="*/ 270139786 w 73"/>
              <a:gd name="T21" fmla="*/ 492913241 h 68"/>
              <a:gd name="T22" fmla="*/ 810412009 w 73"/>
              <a:gd name="T23" fmla="*/ 0 h 68"/>
              <a:gd name="T24" fmla="*/ 1350691581 w 73"/>
              <a:gd name="T25" fmla="*/ 492913241 h 68"/>
              <a:gd name="T26" fmla="*/ 810412009 w 73"/>
              <a:gd name="T27" fmla="*/ 1040590508 h 68"/>
              <a:gd name="T28" fmla="*/ 2147483647 w 73"/>
              <a:gd name="T29" fmla="*/ 2147483647 h 68"/>
              <a:gd name="T30" fmla="*/ 1080551795 w 73"/>
              <a:gd name="T31" fmla="*/ 2147483647 h 68"/>
              <a:gd name="T32" fmla="*/ 540272222 w 73"/>
              <a:gd name="T33" fmla="*/ 2147483647 h 68"/>
              <a:gd name="T34" fmla="*/ 1242634197 w 73"/>
              <a:gd name="T35" fmla="*/ 1971652964 h 68"/>
              <a:gd name="T36" fmla="*/ 1999021188 w 73"/>
              <a:gd name="T37" fmla="*/ 2147483647 h 68"/>
              <a:gd name="T38" fmla="*/ 2147483647 w 73"/>
              <a:gd name="T39" fmla="*/ 1971652964 h 68"/>
              <a:gd name="T40" fmla="*/ 2147483647 w 73"/>
              <a:gd name="T41" fmla="*/ 2147483647 h 68"/>
              <a:gd name="T42" fmla="*/ 2147483647 w 73"/>
              <a:gd name="T43" fmla="*/ 2147483647 h 68"/>
              <a:gd name="T44" fmla="*/ 1999021188 w 73"/>
              <a:gd name="T45" fmla="*/ 2135952444 h 68"/>
              <a:gd name="T46" fmla="*/ 1188609179 w 73"/>
              <a:gd name="T47" fmla="*/ 1314432842 h 68"/>
              <a:gd name="T48" fmla="*/ 1999021188 w 73"/>
              <a:gd name="T49" fmla="*/ 492913241 h 68"/>
              <a:gd name="T50" fmla="*/ 2147483647 w 73"/>
              <a:gd name="T51" fmla="*/ 1314432842 h 68"/>
              <a:gd name="T52" fmla="*/ 1999021188 w 73"/>
              <a:gd name="T53" fmla="*/ 2135952444 h 68"/>
              <a:gd name="T54" fmla="*/ 2147483647 w 73"/>
              <a:gd name="T55" fmla="*/ 1040590508 h 68"/>
              <a:gd name="T56" fmla="*/ 2147483647 w 73"/>
              <a:gd name="T57" fmla="*/ 492913241 h 68"/>
              <a:gd name="T58" fmla="*/ 2147483647 w 73"/>
              <a:gd name="T59" fmla="*/ 0 h 68"/>
              <a:gd name="T60" fmla="*/ 2147483647 w 73"/>
              <a:gd name="T61" fmla="*/ 492913241 h 68"/>
              <a:gd name="T62" fmla="*/ 2147483647 w 73"/>
              <a:gd name="T63" fmla="*/ 1040590508 h 68"/>
              <a:gd name="T64" fmla="*/ 2147483647 w 73"/>
              <a:gd name="T65" fmla="*/ 2135952444 h 68"/>
              <a:gd name="T66" fmla="*/ 2147483647 w 73"/>
              <a:gd name="T67" fmla="*/ 2135952444 h 68"/>
              <a:gd name="T68" fmla="*/ 2147483647 w 73"/>
              <a:gd name="T69" fmla="*/ 1862117510 h 68"/>
              <a:gd name="T70" fmla="*/ 2147483647 w 73"/>
              <a:gd name="T71" fmla="*/ 1314432842 h 68"/>
              <a:gd name="T72" fmla="*/ 2147483647 w 73"/>
              <a:gd name="T73" fmla="*/ 1150125962 h 68"/>
              <a:gd name="T74" fmla="*/ 2147483647 w 73"/>
              <a:gd name="T75" fmla="*/ 1204897389 h 68"/>
              <a:gd name="T76" fmla="*/ 2147483647 w 73"/>
              <a:gd name="T77" fmla="*/ 1040590508 h 68"/>
              <a:gd name="T78" fmla="*/ 2147483647 w 73"/>
              <a:gd name="T79" fmla="*/ 1807346083 h 68"/>
              <a:gd name="T80" fmla="*/ 2147483647 w 73"/>
              <a:gd name="T81" fmla="*/ 2135952444 h 68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</a:gdLst>
            <a:ahLst/>
            <a:cxnLst>
              <a:cxn ang="T82">
                <a:pos x="T0" y="T1"/>
              </a:cxn>
              <a:cxn ang="T83">
                <a:pos x="T2" y="T3"/>
              </a:cxn>
              <a:cxn ang="T84">
                <a:pos x="T4" y="T5"/>
              </a:cxn>
              <a:cxn ang="T85">
                <a:pos x="T6" y="T7"/>
              </a:cxn>
              <a:cxn ang="T86">
                <a:pos x="T8" y="T9"/>
              </a:cxn>
              <a:cxn ang="T87">
                <a:pos x="T10" y="T11"/>
              </a:cxn>
              <a:cxn ang="T88">
                <a:pos x="T12" y="T13"/>
              </a:cxn>
              <a:cxn ang="T89">
                <a:pos x="T14" y="T15"/>
              </a:cxn>
              <a:cxn ang="T90">
                <a:pos x="T16" y="T17"/>
              </a:cxn>
              <a:cxn ang="T91">
                <a:pos x="T18" y="T19"/>
              </a:cxn>
              <a:cxn ang="T92">
                <a:pos x="T20" y="T21"/>
              </a:cxn>
              <a:cxn ang="T93">
                <a:pos x="T22" y="T23"/>
              </a:cxn>
              <a:cxn ang="T94">
                <a:pos x="T24" y="T25"/>
              </a:cxn>
              <a:cxn ang="T95">
                <a:pos x="T26" y="T27"/>
              </a:cxn>
              <a:cxn ang="T96">
                <a:pos x="T28" y="T29"/>
              </a:cxn>
              <a:cxn ang="T97">
                <a:pos x="T30" y="T31"/>
              </a:cxn>
              <a:cxn ang="T98">
                <a:pos x="T32" y="T33"/>
              </a:cxn>
              <a:cxn ang="T99">
                <a:pos x="T34" y="T35"/>
              </a:cxn>
              <a:cxn ang="T100">
                <a:pos x="T36" y="T37"/>
              </a:cxn>
              <a:cxn ang="T101">
                <a:pos x="T38" y="T39"/>
              </a:cxn>
              <a:cxn ang="T102">
                <a:pos x="T40" y="T41"/>
              </a:cxn>
              <a:cxn ang="T103">
                <a:pos x="T42" y="T43"/>
              </a:cxn>
              <a:cxn ang="T104">
                <a:pos x="T44" y="T45"/>
              </a:cxn>
              <a:cxn ang="T105">
                <a:pos x="T46" y="T47"/>
              </a:cxn>
              <a:cxn ang="T106">
                <a:pos x="T48" y="T49"/>
              </a:cxn>
              <a:cxn ang="T107">
                <a:pos x="T50" y="T51"/>
              </a:cxn>
              <a:cxn ang="T108">
                <a:pos x="T52" y="T53"/>
              </a:cxn>
              <a:cxn ang="T109">
                <a:pos x="T54" y="T55"/>
              </a:cxn>
              <a:cxn ang="T110">
                <a:pos x="T56" y="T57"/>
              </a:cxn>
              <a:cxn ang="T111">
                <a:pos x="T58" y="T59"/>
              </a:cxn>
              <a:cxn ang="T112">
                <a:pos x="T60" y="T61"/>
              </a:cxn>
              <a:cxn ang="T113">
                <a:pos x="T62" y="T63"/>
              </a:cxn>
              <a:cxn ang="T114">
                <a:pos x="T64" y="T65"/>
              </a:cxn>
              <a:cxn ang="T115">
                <a:pos x="T66" y="T67"/>
              </a:cxn>
              <a:cxn ang="T116">
                <a:pos x="T68" y="T69"/>
              </a:cxn>
              <a:cxn ang="T117">
                <a:pos x="T70" y="T71"/>
              </a:cxn>
              <a:cxn ang="T118">
                <a:pos x="T72" y="T73"/>
              </a:cxn>
              <a:cxn ang="T119">
                <a:pos x="T74" y="T75"/>
              </a:cxn>
              <a:cxn ang="T120">
                <a:pos x="T76" y="T77"/>
              </a:cxn>
              <a:cxn ang="T121">
                <a:pos x="T78" y="T79"/>
              </a:cxn>
              <a:cxn ang="T122">
                <a:pos x="T80" y="T81"/>
              </a:cxn>
            </a:cxnLst>
            <a:rect l="0" t="0" r="r" b="b"/>
            <a:pathLst>
              <a:path w="73" h="68">
                <a:moveTo>
                  <a:pt x="13" y="39"/>
                </a:moveTo>
                <a:cubicBezTo>
                  <a:pt x="8" y="39"/>
                  <a:pt x="8" y="39"/>
                  <a:pt x="8" y="39"/>
                </a:cubicBezTo>
                <a:cubicBezTo>
                  <a:pt x="4" y="39"/>
                  <a:pt x="0" y="37"/>
                  <a:pt x="0" y="33"/>
                </a:cubicBezTo>
                <a:cubicBezTo>
                  <a:pt x="0" y="29"/>
                  <a:pt x="0" y="19"/>
                  <a:pt x="5" y="19"/>
                </a:cubicBezTo>
                <a:cubicBezTo>
                  <a:pt x="6" y="19"/>
                  <a:pt x="10" y="22"/>
                  <a:pt x="15" y="22"/>
                </a:cubicBezTo>
                <a:cubicBezTo>
                  <a:pt x="17" y="22"/>
                  <a:pt x="18" y="22"/>
                  <a:pt x="20" y="21"/>
                </a:cubicBezTo>
                <a:cubicBezTo>
                  <a:pt x="20" y="22"/>
                  <a:pt x="20" y="23"/>
                  <a:pt x="20" y="24"/>
                </a:cubicBezTo>
                <a:cubicBezTo>
                  <a:pt x="20" y="27"/>
                  <a:pt x="21" y="31"/>
                  <a:pt x="23" y="34"/>
                </a:cubicBezTo>
                <a:cubicBezTo>
                  <a:pt x="19" y="34"/>
                  <a:pt x="15" y="36"/>
                  <a:pt x="13" y="39"/>
                </a:cubicBezTo>
                <a:close/>
                <a:moveTo>
                  <a:pt x="15" y="19"/>
                </a:moveTo>
                <a:cubicBezTo>
                  <a:pt x="10" y="19"/>
                  <a:pt x="5" y="15"/>
                  <a:pt x="5" y="9"/>
                </a:cubicBezTo>
                <a:cubicBezTo>
                  <a:pt x="5" y="4"/>
                  <a:pt x="10" y="0"/>
                  <a:pt x="15" y="0"/>
                </a:cubicBezTo>
                <a:cubicBezTo>
                  <a:pt x="20" y="0"/>
                  <a:pt x="25" y="4"/>
                  <a:pt x="25" y="9"/>
                </a:cubicBezTo>
                <a:cubicBezTo>
                  <a:pt x="25" y="15"/>
                  <a:pt x="20" y="19"/>
                  <a:pt x="15" y="19"/>
                </a:cubicBezTo>
                <a:close/>
                <a:moveTo>
                  <a:pt x="53" y="68"/>
                </a:moveTo>
                <a:cubicBezTo>
                  <a:pt x="20" y="68"/>
                  <a:pt x="20" y="68"/>
                  <a:pt x="20" y="68"/>
                </a:cubicBezTo>
                <a:cubicBezTo>
                  <a:pt x="14" y="68"/>
                  <a:pt x="10" y="64"/>
                  <a:pt x="10" y="58"/>
                </a:cubicBezTo>
                <a:cubicBezTo>
                  <a:pt x="10" y="49"/>
                  <a:pt x="12" y="36"/>
                  <a:pt x="23" y="36"/>
                </a:cubicBezTo>
                <a:cubicBezTo>
                  <a:pt x="25" y="36"/>
                  <a:pt x="29" y="41"/>
                  <a:pt x="37" y="41"/>
                </a:cubicBezTo>
                <a:cubicBezTo>
                  <a:pt x="44" y="41"/>
                  <a:pt x="49" y="36"/>
                  <a:pt x="50" y="36"/>
                </a:cubicBezTo>
                <a:cubicBezTo>
                  <a:pt x="62" y="36"/>
                  <a:pt x="64" y="49"/>
                  <a:pt x="64" y="58"/>
                </a:cubicBezTo>
                <a:cubicBezTo>
                  <a:pt x="64" y="64"/>
                  <a:pt x="60" y="68"/>
                  <a:pt x="53" y="68"/>
                </a:cubicBezTo>
                <a:close/>
                <a:moveTo>
                  <a:pt x="37" y="39"/>
                </a:moveTo>
                <a:cubicBezTo>
                  <a:pt x="29" y="39"/>
                  <a:pt x="22" y="32"/>
                  <a:pt x="22" y="24"/>
                </a:cubicBezTo>
                <a:cubicBezTo>
                  <a:pt x="22" y="16"/>
                  <a:pt x="29" y="9"/>
                  <a:pt x="37" y="9"/>
                </a:cubicBezTo>
                <a:cubicBezTo>
                  <a:pt x="45" y="9"/>
                  <a:pt x="51" y="16"/>
                  <a:pt x="51" y="24"/>
                </a:cubicBezTo>
                <a:cubicBezTo>
                  <a:pt x="51" y="32"/>
                  <a:pt x="45" y="39"/>
                  <a:pt x="37" y="39"/>
                </a:cubicBezTo>
                <a:close/>
                <a:moveTo>
                  <a:pt x="59" y="19"/>
                </a:moveTo>
                <a:cubicBezTo>
                  <a:pt x="53" y="19"/>
                  <a:pt x="49" y="15"/>
                  <a:pt x="49" y="9"/>
                </a:cubicBezTo>
                <a:cubicBezTo>
                  <a:pt x="49" y="4"/>
                  <a:pt x="53" y="0"/>
                  <a:pt x="59" y="0"/>
                </a:cubicBezTo>
                <a:cubicBezTo>
                  <a:pt x="64" y="0"/>
                  <a:pt x="68" y="4"/>
                  <a:pt x="68" y="9"/>
                </a:cubicBezTo>
                <a:cubicBezTo>
                  <a:pt x="68" y="15"/>
                  <a:pt x="64" y="19"/>
                  <a:pt x="59" y="19"/>
                </a:cubicBezTo>
                <a:close/>
                <a:moveTo>
                  <a:pt x="66" y="39"/>
                </a:moveTo>
                <a:cubicBezTo>
                  <a:pt x="61" y="39"/>
                  <a:pt x="61" y="39"/>
                  <a:pt x="61" y="39"/>
                </a:cubicBezTo>
                <a:cubicBezTo>
                  <a:pt x="58" y="36"/>
                  <a:pt x="55" y="34"/>
                  <a:pt x="51" y="34"/>
                </a:cubicBezTo>
                <a:cubicBezTo>
                  <a:pt x="53" y="31"/>
                  <a:pt x="54" y="27"/>
                  <a:pt x="54" y="24"/>
                </a:cubicBezTo>
                <a:cubicBezTo>
                  <a:pt x="54" y="23"/>
                  <a:pt x="54" y="22"/>
                  <a:pt x="54" y="21"/>
                </a:cubicBezTo>
                <a:cubicBezTo>
                  <a:pt x="55" y="22"/>
                  <a:pt x="57" y="22"/>
                  <a:pt x="59" y="22"/>
                </a:cubicBezTo>
                <a:cubicBezTo>
                  <a:pt x="64" y="22"/>
                  <a:pt x="68" y="19"/>
                  <a:pt x="69" y="19"/>
                </a:cubicBezTo>
                <a:cubicBezTo>
                  <a:pt x="73" y="19"/>
                  <a:pt x="73" y="29"/>
                  <a:pt x="73" y="33"/>
                </a:cubicBezTo>
                <a:cubicBezTo>
                  <a:pt x="73" y="37"/>
                  <a:pt x="70" y="39"/>
                  <a:pt x="66" y="3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121682" tIns="60841" rIns="121682" bIns="60841"/>
          <a:lstStyle/>
          <a:p>
            <a:endParaRPr lang="zh-CN" altLang="en-US"/>
          </a:p>
        </p:txBody>
      </p:sp>
      <p:sp>
        <p:nvSpPr>
          <p:cNvPr id="14" name="Freeform 103"/>
          <p:cNvSpPr>
            <a:spLocks noEditPoints="1"/>
          </p:cNvSpPr>
          <p:nvPr/>
        </p:nvSpPr>
        <p:spPr bwMode="auto">
          <a:xfrm>
            <a:off x="1823720" y="10632440"/>
            <a:ext cx="880745" cy="1380490"/>
          </a:xfrm>
          <a:custGeom>
            <a:avLst/>
            <a:gdLst>
              <a:gd name="T0" fmla="*/ 2147483647 w 42"/>
              <a:gd name="T1" fmla="*/ 2147483647 h 62"/>
              <a:gd name="T2" fmla="*/ 2147483647 w 42"/>
              <a:gd name="T3" fmla="*/ 2147483647 h 62"/>
              <a:gd name="T4" fmla="*/ 2147483647 w 42"/>
              <a:gd name="T5" fmla="*/ 2147483647 h 62"/>
              <a:gd name="T6" fmla="*/ 2147483647 w 42"/>
              <a:gd name="T7" fmla="*/ 2147483647 h 62"/>
              <a:gd name="T8" fmla="*/ 2147483647 w 42"/>
              <a:gd name="T9" fmla="*/ 2147483647 h 62"/>
              <a:gd name="T10" fmla="*/ 2147483647 w 42"/>
              <a:gd name="T11" fmla="*/ 2147483647 h 62"/>
              <a:gd name="T12" fmla="*/ 2147483647 w 42"/>
              <a:gd name="T13" fmla="*/ 2147483647 h 62"/>
              <a:gd name="T14" fmla="*/ 2147483647 w 42"/>
              <a:gd name="T15" fmla="*/ 2147483647 h 62"/>
              <a:gd name="T16" fmla="*/ 1997048693 w 42"/>
              <a:gd name="T17" fmla="*/ 2147483647 h 62"/>
              <a:gd name="T18" fmla="*/ 1426461959 w 42"/>
              <a:gd name="T19" fmla="*/ 2147483647 h 62"/>
              <a:gd name="T20" fmla="*/ 1046074054 w 42"/>
              <a:gd name="T21" fmla="*/ 2147483647 h 62"/>
              <a:gd name="T22" fmla="*/ 1046074054 w 42"/>
              <a:gd name="T23" fmla="*/ 2147483647 h 62"/>
              <a:gd name="T24" fmla="*/ 855875225 w 42"/>
              <a:gd name="T25" fmla="*/ 2147483647 h 62"/>
              <a:gd name="T26" fmla="*/ 950974639 w 42"/>
              <a:gd name="T27" fmla="*/ 2147483647 h 62"/>
              <a:gd name="T28" fmla="*/ 855875225 w 42"/>
              <a:gd name="T29" fmla="*/ 2147483647 h 62"/>
              <a:gd name="T30" fmla="*/ 1046074054 w 42"/>
              <a:gd name="T31" fmla="*/ 2147483647 h 62"/>
              <a:gd name="T32" fmla="*/ 475487320 w 42"/>
              <a:gd name="T33" fmla="*/ 2147483647 h 62"/>
              <a:gd name="T34" fmla="*/ 0 w 42"/>
              <a:gd name="T35" fmla="*/ 1695098164 h 62"/>
              <a:gd name="T36" fmla="*/ 1997048693 w 42"/>
              <a:gd name="T37" fmla="*/ 0 h 62"/>
              <a:gd name="T38" fmla="*/ 2147483647 w 42"/>
              <a:gd name="T39" fmla="*/ 1695098164 h 62"/>
              <a:gd name="T40" fmla="*/ 2147483647 w 42"/>
              <a:gd name="T41" fmla="*/ 2147483647 h 62"/>
              <a:gd name="T42" fmla="*/ 1997048693 w 42"/>
              <a:gd name="T43" fmla="*/ 565029487 h 62"/>
              <a:gd name="T44" fmla="*/ 570586734 w 42"/>
              <a:gd name="T45" fmla="*/ 1695098164 h 62"/>
              <a:gd name="T46" fmla="*/ 760775811 w 42"/>
              <a:gd name="T47" fmla="*/ 2147483647 h 62"/>
              <a:gd name="T48" fmla="*/ 1046074054 w 42"/>
              <a:gd name="T49" fmla="*/ 2147483647 h 62"/>
              <a:gd name="T50" fmla="*/ 1521561373 w 42"/>
              <a:gd name="T51" fmla="*/ 2147483647 h 62"/>
              <a:gd name="T52" fmla="*/ 2147483647 w 42"/>
              <a:gd name="T53" fmla="*/ 2147483647 h 62"/>
              <a:gd name="T54" fmla="*/ 2147483647 w 42"/>
              <a:gd name="T55" fmla="*/ 2147483647 h 62"/>
              <a:gd name="T56" fmla="*/ 2147483647 w 42"/>
              <a:gd name="T57" fmla="*/ 2147483647 h 62"/>
              <a:gd name="T58" fmla="*/ 2147483647 w 42"/>
              <a:gd name="T59" fmla="*/ 1695098164 h 62"/>
              <a:gd name="T60" fmla="*/ 1997048693 w 42"/>
              <a:gd name="T61" fmla="*/ 565029487 h 62"/>
              <a:gd name="T62" fmla="*/ 2147483647 w 42"/>
              <a:gd name="T63" fmla="*/ 1883447796 h 62"/>
              <a:gd name="T64" fmla="*/ 2147483647 w 42"/>
              <a:gd name="T65" fmla="*/ 1695098164 h 62"/>
              <a:gd name="T66" fmla="*/ 1997048693 w 42"/>
              <a:gd name="T67" fmla="*/ 1412588273 h 62"/>
              <a:gd name="T68" fmla="*/ 1901949279 w 42"/>
              <a:gd name="T69" fmla="*/ 1224238641 h 62"/>
              <a:gd name="T70" fmla="*/ 1997048693 w 42"/>
              <a:gd name="T71" fmla="*/ 1130068678 h 62"/>
              <a:gd name="T72" fmla="*/ 2147483647 w 42"/>
              <a:gd name="T73" fmla="*/ 1695098164 h 62"/>
              <a:gd name="T74" fmla="*/ 2147483647 w 42"/>
              <a:gd name="T75" fmla="*/ 1883447796 h 62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0" t="0" r="r" b="b"/>
            <a:pathLst>
              <a:path w="42" h="62">
                <a:moveTo>
                  <a:pt x="37" y="29"/>
                </a:moveTo>
                <a:cubicBezTo>
                  <a:pt x="35" y="32"/>
                  <a:pt x="31" y="37"/>
                  <a:pt x="31" y="41"/>
                </a:cubicBezTo>
                <a:cubicBezTo>
                  <a:pt x="32" y="42"/>
                  <a:pt x="33" y="43"/>
                  <a:pt x="33" y="44"/>
                </a:cubicBezTo>
                <a:cubicBezTo>
                  <a:pt x="33" y="45"/>
                  <a:pt x="32" y="46"/>
                  <a:pt x="32" y="47"/>
                </a:cubicBezTo>
                <a:cubicBezTo>
                  <a:pt x="32" y="47"/>
                  <a:pt x="33" y="48"/>
                  <a:pt x="33" y="49"/>
                </a:cubicBezTo>
                <a:cubicBezTo>
                  <a:pt x="33" y="51"/>
                  <a:pt x="32" y="52"/>
                  <a:pt x="31" y="53"/>
                </a:cubicBezTo>
                <a:cubicBezTo>
                  <a:pt x="31" y="53"/>
                  <a:pt x="31" y="54"/>
                  <a:pt x="31" y="54"/>
                </a:cubicBezTo>
                <a:cubicBezTo>
                  <a:pt x="31" y="57"/>
                  <a:pt x="29" y="58"/>
                  <a:pt x="27" y="58"/>
                </a:cubicBezTo>
                <a:cubicBezTo>
                  <a:pt x="26" y="61"/>
                  <a:pt x="24" y="62"/>
                  <a:pt x="21" y="62"/>
                </a:cubicBezTo>
                <a:cubicBezTo>
                  <a:pt x="19" y="62"/>
                  <a:pt x="16" y="61"/>
                  <a:pt x="15" y="58"/>
                </a:cubicBezTo>
                <a:cubicBezTo>
                  <a:pt x="13" y="58"/>
                  <a:pt x="11" y="57"/>
                  <a:pt x="11" y="54"/>
                </a:cubicBezTo>
                <a:cubicBezTo>
                  <a:pt x="11" y="54"/>
                  <a:pt x="11" y="53"/>
                  <a:pt x="11" y="53"/>
                </a:cubicBezTo>
                <a:cubicBezTo>
                  <a:pt x="10" y="52"/>
                  <a:pt x="9" y="51"/>
                  <a:pt x="9" y="49"/>
                </a:cubicBezTo>
                <a:cubicBezTo>
                  <a:pt x="9" y="48"/>
                  <a:pt x="10" y="47"/>
                  <a:pt x="10" y="47"/>
                </a:cubicBezTo>
                <a:cubicBezTo>
                  <a:pt x="10" y="46"/>
                  <a:pt x="9" y="45"/>
                  <a:pt x="9" y="44"/>
                </a:cubicBezTo>
                <a:cubicBezTo>
                  <a:pt x="9" y="43"/>
                  <a:pt x="10" y="42"/>
                  <a:pt x="11" y="41"/>
                </a:cubicBezTo>
                <a:cubicBezTo>
                  <a:pt x="11" y="37"/>
                  <a:pt x="7" y="32"/>
                  <a:pt x="5" y="29"/>
                </a:cubicBezTo>
                <a:cubicBezTo>
                  <a:pt x="2" y="26"/>
                  <a:pt x="0" y="23"/>
                  <a:pt x="0" y="18"/>
                </a:cubicBezTo>
                <a:cubicBezTo>
                  <a:pt x="0" y="8"/>
                  <a:pt x="11" y="0"/>
                  <a:pt x="21" y="0"/>
                </a:cubicBezTo>
                <a:cubicBezTo>
                  <a:pt x="31" y="0"/>
                  <a:pt x="42" y="8"/>
                  <a:pt x="42" y="18"/>
                </a:cubicBezTo>
                <a:cubicBezTo>
                  <a:pt x="42" y="23"/>
                  <a:pt x="40" y="26"/>
                  <a:pt x="37" y="29"/>
                </a:cubicBezTo>
                <a:close/>
                <a:moveTo>
                  <a:pt x="21" y="6"/>
                </a:moveTo>
                <a:cubicBezTo>
                  <a:pt x="14" y="6"/>
                  <a:pt x="6" y="10"/>
                  <a:pt x="6" y="18"/>
                </a:cubicBezTo>
                <a:cubicBezTo>
                  <a:pt x="6" y="21"/>
                  <a:pt x="7" y="24"/>
                  <a:pt x="8" y="26"/>
                </a:cubicBezTo>
                <a:cubicBezTo>
                  <a:pt x="9" y="27"/>
                  <a:pt x="10" y="27"/>
                  <a:pt x="11" y="28"/>
                </a:cubicBezTo>
                <a:cubicBezTo>
                  <a:pt x="14" y="32"/>
                  <a:pt x="16" y="36"/>
                  <a:pt x="16" y="40"/>
                </a:cubicBezTo>
                <a:cubicBezTo>
                  <a:pt x="26" y="40"/>
                  <a:pt x="26" y="40"/>
                  <a:pt x="26" y="40"/>
                </a:cubicBezTo>
                <a:cubicBezTo>
                  <a:pt x="26" y="36"/>
                  <a:pt x="28" y="32"/>
                  <a:pt x="31" y="28"/>
                </a:cubicBezTo>
                <a:cubicBezTo>
                  <a:pt x="32" y="27"/>
                  <a:pt x="33" y="27"/>
                  <a:pt x="34" y="26"/>
                </a:cubicBezTo>
                <a:cubicBezTo>
                  <a:pt x="35" y="24"/>
                  <a:pt x="36" y="21"/>
                  <a:pt x="36" y="18"/>
                </a:cubicBezTo>
                <a:cubicBezTo>
                  <a:pt x="36" y="10"/>
                  <a:pt x="28" y="6"/>
                  <a:pt x="21" y="6"/>
                </a:cubicBezTo>
                <a:close/>
                <a:moveTo>
                  <a:pt x="29" y="20"/>
                </a:moveTo>
                <a:cubicBezTo>
                  <a:pt x="28" y="20"/>
                  <a:pt x="27" y="19"/>
                  <a:pt x="27" y="18"/>
                </a:cubicBezTo>
                <a:cubicBezTo>
                  <a:pt x="27" y="16"/>
                  <a:pt x="23" y="15"/>
                  <a:pt x="21" y="15"/>
                </a:cubicBezTo>
                <a:cubicBezTo>
                  <a:pt x="20" y="15"/>
                  <a:pt x="20" y="14"/>
                  <a:pt x="20" y="13"/>
                </a:cubicBezTo>
                <a:cubicBezTo>
                  <a:pt x="20" y="13"/>
                  <a:pt x="20" y="12"/>
                  <a:pt x="21" y="12"/>
                </a:cubicBezTo>
                <a:cubicBezTo>
                  <a:pt x="25" y="12"/>
                  <a:pt x="30" y="14"/>
                  <a:pt x="30" y="18"/>
                </a:cubicBezTo>
                <a:cubicBezTo>
                  <a:pt x="30" y="19"/>
                  <a:pt x="29" y="20"/>
                  <a:pt x="29" y="2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121682" tIns="60841" rIns="121682" bIns="60841"/>
          <a:lstStyle/>
          <a:p>
            <a:endParaRPr lang="zh-CN" altLang="en-US"/>
          </a:p>
        </p:txBody>
      </p:sp>
      <p:sp>
        <p:nvSpPr>
          <p:cNvPr id="47116" name="Rounded Rectangle 29"/>
          <p:cNvSpPr>
            <a:spLocks noChangeArrowheads="1"/>
          </p:cNvSpPr>
          <p:nvPr/>
        </p:nvSpPr>
        <p:spPr bwMode="auto">
          <a:xfrm>
            <a:off x="17438370" y="3427095"/>
            <a:ext cx="6049645" cy="2670175"/>
          </a:xfrm>
          <a:prstGeom prst="roundRect">
            <a:avLst>
              <a:gd name="adj" fmla="val 10134"/>
            </a:avLst>
          </a:prstGeom>
          <a:solidFill>
            <a:srgbClr val="7671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 defTabSz="1372870" eaLnBrk="1" hangingPunct="1"/>
            <a:endParaRPr lang="en-US" altLang="zh-CN" sz="2100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7117" name="Rounded Rectangle 32"/>
          <p:cNvSpPr>
            <a:spLocks noChangeArrowheads="1"/>
          </p:cNvSpPr>
          <p:nvPr/>
        </p:nvSpPr>
        <p:spPr bwMode="auto">
          <a:xfrm>
            <a:off x="17438370" y="6716395"/>
            <a:ext cx="6049645" cy="2670175"/>
          </a:xfrm>
          <a:prstGeom prst="roundRect">
            <a:avLst>
              <a:gd name="adj" fmla="val 10134"/>
            </a:avLst>
          </a:prstGeom>
          <a:solidFill>
            <a:srgbClr val="DE447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 defTabSz="1372870" eaLnBrk="1" hangingPunct="1"/>
            <a:endParaRPr lang="en-US" altLang="zh-CN" sz="2100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7118" name="Rounded Rectangle 35"/>
          <p:cNvSpPr>
            <a:spLocks noChangeArrowheads="1"/>
          </p:cNvSpPr>
          <p:nvPr/>
        </p:nvSpPr>
        <p:spPr bwMode="auto">
          <a:xfrm>
            <a:off x="17438370" y="10005695"/>
            <a:ext cx="6049645" cy="2670175"/>
          </a:xfrm>
          <a:prstGeom prst="roundRect">
            <a:avLst>
              <a:gd name="adj" fmla="val 10134"/>
            </a:avLst>
          </a:prstGeom>
          <a:solidFill>
            <a:srgbClr val="51308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 defTabSz="1372870" eaLnBrk="1" hangingPunct="1"/>
            <a:endParaRPr lang="en-US" altLang="zh-CN" sz="2100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47119" name="Elbow Connector 45"/>
          <p:cNvCxnSpPr>
            <a:cxnSpLocks noChangeShapeType="1"/>
          </p:cNvCxnSpPr>
          <p:nvPr/>
        </p:nvCxnSpPr>
        <p:spPr bwMode="auto">
          <a:xfrm flipH="1">
            <a:off x="14547215" y="4763770"/>
            <a:ext cx="2645410" cy="2127250"/>
          </a:xfrm>
          <a:prstGeom prst="bentConnector3">
            <a:avLst>
              <a:gd name="adj1" fmla="val 50000"/>
            </a:avLst>
          </a:prstGeom>
          <a:noFill/>
          <a:ln w="12700">
            <a:solidFill>
              <a:srgbClr val="ADBACA"/>
            </a:solidFill>
            <a:miter lim="800000"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7120" name="Elbow Connector 46"/>
          <p:cNvCxnSpPr>
            <a:cxnSpLocks noChangeShapeType="1"/>
          </p:cNvCxnSpPr>
          <p:nvPr/>
        </p:nvCxnSpPr>
        <p:spPr bwMode="auto">
          <a:xfrm flipH="1" flipV="1">
            <a:off x="14547215" y="9386570"/>
            <a:ext cx="2645410" cy="2127250"/>
          </a:xfrm>
          <a:prstGeom prst="bentConnector3">
            <a:avLst>
              <a:gd name="adj1" fmla="val 50000"/>
            </a:avLst>
          </a:prstGeom>
          <a:noFill/>
          <a:ln w="12700">
            <a:solidFill>
              <a:srgbClr val="ADBACA"/>
            </a:solidFill>
            <a:miter lim="800000"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7121" name="Straight Connector 47"/>
          <p:cNvCxnSpPr>
            <a:cxnSpLocks noChangeShapeType="1"/>
          </p:cNvCxnSpPr>
          <p:nvPr/>
        </p:nvCxnSpPr>
        <p:spPr bwMode="auto">
          <a:xfrm flipH="1">
            <a:off x="14547215" y="8159115"/>
            <a:ext cx="2645410" cy="6985"/>
          </a:xfrm>
          <a:prstGeom prst="line">
            <a:avLst/>
          </a:prstGeom>
          <a:noFill/>
          <a:ln w="12700">
            <a:solidFill>
              <a:srgbClr val="ADBACA"/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7122" name="Freeform 105"/>
          <p:cNvSpPr>
            <a:spLocks noEditPoints="1"/>
          </p:cNvSpPr>
          <p:nvPr/>
        </p:nvSpPr>
        <p:spPr bwMode="auto">
          <a:xfrm>
            <a:off x="21941790" y="4210050"/>
            <a:ext cx="1068070" cy="1147445"/>
          </a:xfrm>
          <a:custGeom>
            <a:avLst/>
            <a:gdLst>
              <a:gd name="T0" fmla="*/ 0 w 71"/>
              <a:gd name="T1" fmla="*/ 2147483647 h 71"/>
              <a:gd name="T2" fmla="*/ 440801755 w 71"/>
              <a:gd name="T3" fmla="*/ 1537775168 h 71"/>
              <a:gd name="T4" fmla="*/ 195913446 w 71"/>
              <a:gd name="T5" fmla="*/ 1587379909 h 71"/>
              <a:gd name="T6" fmla="*/ 342845032 w 71"/>
              <a:gd name="T7" fmla="*/ 1240139674 h 71"/>
              <a:gd name="T8" fmla="*/ 293863171 w 71"/>
              <a:gd name="T9" fmla="*/ 2083434370 h 71"/>
              <a:gd name="T10" fmla="*/ 538751479 w 71"/>
              <a:gd name="T11" fmla="*/ 1934620145 h 71"/>
              <a:gd name="T12" fmla="*/ 734664926 w 71"/>
              <a:gd name="T13" fmla="*/ 2147483647 h 71"/>
              <a:gd name="T14" fmla="*/ 0 w 71"/>
              <a:gd name="T15" fmla="*/ 2147483647 h 71"/>
              <a:gd name="T16" fmla="*/ 342845032 w 71"/>
              <a:gd name="T17" fmla="*/ 2147483647 h 71"/>
              <a:gd name="T18" fmla="*/ 244888309 w 71"/>
              <a:gd name="T19" fmla="*/ 2147483647 h 71"/>
              <a:gd name="T20" fmla="*/ 440801755 w 71"/>
              <a:gd name="T21" fmla="*/ 2147483647 h 71"/>
              <a:gd name="T22" fmla="*/ 244888309 w 71"/>
              <a:gd name="T23" fmla="*/ 2147483647 h 71"/>
              <a:gd name="T24" fmla="*/ 48974862 w 71"/>
              <a:gd name="T25" fmla="*/ 2147483647 h 71"/>
              <a:gd name="T26" fmla="*/ 685690063 w 71"/>
              <a:gd name="T27" fmla="*/ 2147483647 h 71"/>
              <a:gd name="T28" fmla="*/ 489776617 w 71"/>
              <a:gd name="T29" fmla="*/ 2147483647 h 71"/>
              <a:gd name="T30" fmla="*/ 342845032 w 71"/>
              <a:gd name="T31" fmla="*/ 2147483647 h 71"/>
              <a:gd name="T32" fmla="*/ 48974862 w 71"/>
              <a:gd name="T33" fmla="*/ 992115965 h 71"/>
              <a:gd name="T34" fmla="*/ 293863171 w 71"/>
              <a:gd name="T35" fmla="*/ 793689955 h 71"/>
              <a:gd name="T36" fmla="*/ 293863171 w 71"/>
              <a:gd name="T37" fmla="*/ 297635494 h 71"/>
              <a:gd name="T38" fmla="*/ 195913446 w 71"/>
              <a:gd name="T39" fmla="*/ 396844977 h 71"/>
              <a:gd name="T40" fmla="*/ 293863171 w 71"/>
              <a:gd name="T41" fmla="*/ 0 h 71"/>
              <a:gd name="T42" fmla="*/ 538751479 w 71"/>
              <a:gd name="T43" fmla="*/ 793689955 h 71"/>
              <a:gd name="T44" fmla="*/ 734664926 w 71"/>
              <a:gd name="T45" fmla="*/ 992115965 h 71"/>
              <a:gd name="T46" fmla="*/ 2147483647 w 71"/>
              <a:gd name="T47" fmla="*/ 992115965 h 71"/>
              <a:gd name="T48" fmla="*/ 979553234 w 71"/>
              <a:gd name="T49" fmla="*/ 942504180 h 71"/>
              <a:gd name="T50" fmla="*/ 1028535095 w 71"/>
              <a:gd name="T51" fmla="*/ 496054461 h 71"/>
              <a:gd name="T52" fmla="*/ 2147483647 w 71"/>
              <a:gd name="T53" fmla="*/ 545659203 h 71"/>
              <a:gd name="T54" fmla="*/ 2147483647 w 71"/>
              <a:gd name="T55" fmla="*/ 1934620145 h 71"/>
              <a:gd name="T56" fmla="*/ 1028535095 w 71"/>
              <a:gd name="T57" fmla="*/ 1984224887 h 71"/>
              <a:gd name="T58" fmla="*/ 979553234 w 71"/>
              <a:gd name="T59" fmla="*/ 1537775168 h 71"/>
              <a:gd name="T60" fmla="*/ 2147483647 w 71"/>
              <a:gd name="T61" fmla="*/ 1488170426 h 71"/>
              <a:gd name="T62" fmla="*/ 2147483647 w 71"/>
              <a:gd name="T63" fmla="*/ 1934620145 h 71"/>
              <a:gd name="T64" fmla="*/ 2147483647 w 71"/>
              <a:gd name="T65" fmla="*/ 2147483647 h 71"/>
              <a:gd name="T66" fmla="*/ 979553234 w 71"/>
              <a:gd name="T67" fmla="*/ 2147483647 h 71"/>
              <a:gd name="T68" fmla="*/ 1028535095 w 71"/>
              <a:gd name="T69" fmla="*/ 2147483647 h 71"/>
              <a:gd name="T70" fmla="*/ 2147483647 w 71"/>
              <a:gd name="T71" fmla="*/ 2147483647 h 71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0" t="0" r="r" b="b"/>
            <a:pathLst>
              <a:path w="71" h="71">
                <a:moveTo>
                  <a:pt x="15" y="46"/>
                </a:moveTo>
                <a:cubicBezTo>
                  <a:pt x="0" y="46"/>
                  <a:pt x="0" y="46"/>
                  <a:pt x="0" y="46"/>
                </a:cubicBezTo>
                <a:cubicBezTo>
                  <a:pt x="0" y="45"/>
                  <a:pt x="0" y="44"/>
                  <a:pt x="0" y="43"/>
                </a:cubicBezTo>
                <a:cubicBezTo>
                  <a:pt x="0" y="36"/>
                  <a:pt x="9" y="35"/>
                  <a:pt x="9" y="31"/>
                </a:cubicBezTo>
                <a:cubicBezTo>
                  <a:pt x="9" y="30"/>
                  <a:pt x="8" y="29"/>
                  <a:pt x="7" y="29"/>
                </a:cubicBezTo>
                <a:cubicBezTo>
                  <a:pt x="6" y="29"/>
                  <a:pt x="4" y="31"/>
                  <a:pt x="4" y="32"/>
                </a:cubicBezTo>
                <a:cubicBezTo>
                  <a:pt x="0" y="29"/>
                  <a:pt x="0" y="29"/>
                  <a:pt x="0" y="29"/>
                </a:cubicBezTo>
                <a:cubicBezTo>
                  <a:pt x="2" y="27"/>
                  <a:pt x="4" y="25"/>
                  <a:pt x="7" y="25"/>
                </a:cubicBezTo>
                <a:cubicBezTo>
                  <a:pt x="11" y="25"/>
                  <a:pt x="14" y="27"/>
                  <a:pt x="14" y="31"/>
                </a:cubicBezTo>
                <a:cubicBezTo>
                  <a:pt x="14" y="37"/>
                  <a:pt x="6" y="38"/>
                  <a:pt x="6" y="42"/>
                </a:cubicBezTo>
                <a:cubicBezTo>
                  <a:pt x="11" y="42"/>
                  <a:pt x="11" y="42"/>
                  <a:pt x="11" y="42"/>
                </a:cubicBezTo>
                <a:cubicBezTo>
                  <a:pt x="11" y="39"/>
                  <a:pt x="11" y="39"/>
                  <a:pt x="11" y="39"/>
                </a:cubicBezTo>
                <a:cubicBezTo>
                  <a:pt x="15" y="39"/>
                  <a:pt x="15" y="39"/>
                  <a:pt x="15" y="39"/>
                </a:cubicBezTo>
                <a:lnTo>
                  <a:pt x="15" y="46"/>
                </a:lnTo>
                <a:close/>
                <a:moveTo>
                  <a:pt x="7" y="71"/>
                </a:moveTo>
                <a:cubicBezTo>
                  <a:pt x="5" y="71"/>
                  <a:pt x="2" y="70"/>
                  <a:pt x="0" y="69"/>
                </a:cubicBezTo>
                <a:cubicBezTo>
                  <a:pt x="3" y="65"/>
                  <a:pt x="3" y="65"/>
                  <a:pt x="3" y="65"/>
                </a:cubicBezTo>
                <a:cubicBezTo>
                  <a:pt x="4" y="66"/>
                  <a:pt x="5" y="67"/>
                  <a:pt x="7" y="67"/>
                </a:cubicBezTo>
                <a:cubicBezTo>
                  <a:pt x="8" y="67"/>
                  <a:pt x="10" y="66"/>
                  <a:pt x="10" y="65"/>
                </a:cubicBezTo>
                <a:cubicBezTo>
                  <a:pt x="10" y="62"/>
                  <a:pt x="7" y="62"/>
                  <a:pt x="5" y="62"/>
                </a:cubicBezTo>
                <a:cubicBezTo>
                  <a:pt x="4" y="60"/>
                  <a:pt x="4" y="60"/>
                  <a:pt x="4" y="60"/>
                </a:cubicBezTo>
                <a:cubicBezTo>
                  <a:pt x="6" y="58"/>
                  <a:pt x="7" y="56"/>
                  <a:pt x="9" y="55"/>
                </a:cubicBezTo>
                <a:cubicBezTo>
                  <a:pt x="9" y="55"/>
                  <a:pt x="9" y="55"/>
                  <a:pt x="9" y="55"/>
                </a:cubicBezTo>
                <a:cubicBezTo>
                  <a:pt x="8" y="55"/>
                  <a:pt x="6" y="55"/>
                  <a:pt x="5" y="55"/>
                </a:cubicBezTo>
                <a:cubicBezTo>
                  <a:pt x="5" y="57"/>
                  <a:pt x="5" y="57"/>
                  <a:pt x="5" y="57"/>
                </a:cubicBezTo>
                <a:cubicBezTo>
                  <a:pt x="1" y="57"/>
                  <a:pt x="1" y="57"/>
                  <a:pt x="1" y="57"/>
                </a:cubicBezTo>
                <a:cubicBezTo>
                  <a:pt x="1" y="51"/>
                  <a:pt x="1" y="51"/>
                  <a:pt x="1" y="51"/>
                </a:cubicBezTo>
                <a:cubicBezTo>
                  <a:pt x="14" y="51"/>
                  <a:pt x="14" y="51"/>
                  <a:pt x="14" y="51"/>
                </a:cubicBezTo>
                <a:cubicBezTo>
                  <a:pt x="14" y="54"/>
                  <a:pt x="14" y="54"/>
                  <a:pt x="14" y="54"/>
                </a:cubicBezTo>
                <a:cubicBezTo>
                  <a:pt x="10" y="59"/>
                  <a:pt x="10" y="59"/>
                  <a:pt x="10" y="59"/>
                </a:cubicBezTo>
                <a:cubicBezTo>
                  <a:pt x="13" y="60"/>
                  <a:pt x="15" y="62"/>
                  <a:pt x="15" y="64"/>
                </a:cubicBezTo>
                <a:cubicBezTo>
                  <a:pt x="15" y="69"/>
                  <a:pt x="11" y="71"/>
                  <a:pt x="7" y="71"/>
                </a:cubicBezTo>
                <a:close/>
                <a:moveTo>
                  <a:pt x="15" y="20"/>
                </a:moveTo>
                <a:cubicBezTo>
                  <a:pt x="1" y="20"/>
                  <a:pt x="1" y="20"/>
                  <a:pt x="1" y="20"/>
                </a:cubicBezTo>
                <a:cubicBezTo>
                  <a:pt x="1" y="16"/>
                  <a:pt x="1" y="16"/>
                  <a:pt x="1" y="16"/>
                </a:cubicBezTo>
                <a:cubicBezTo>
                  <a:pt x="6" y="16"/>
                  <a:pt x="6" y="16"/>
                  <a:pt x="6" y="16"/>
                </a:cubicBezTo>
                <a:cubicBezTo>
                  <a:pt x="6" y="13"/>
                  <a:pt x="6" y="9"/>
                  <a:pt x="6" y="6"/>
                </a:cubicBezTo>
                <a:cubicBezTo>
                  <a:pt x="6" y="6"/>
                  <a:pt x="6" y="6"/>
                  <a:pt x="6" y="6"/>
                </a:cubicBezTo>
                <a:cubicBezTo>
                  <a:pt x="6" y="6"/>
                  <a:pt x="6" y="6"/>
                  <a:pt x="6" y="6"/>
                </a:cubicBezTo>
                <a:cubicBezTo>
                  <a:pt x="5" y="7"/>
                  <a:pt x="4" y="7"/>
                  <a:pt x="4" y="8"/>
                </a:cubicBezTo>
                <a:cubicBezTo>
                  <a:pt x="1" y="5"/>
                  <a:pt x="1" y="5"/>
                  <a:pt x="1" y="5"/>
                </a:cubicBezTo>
                <a:cubicBezTo>
                  <a:pt x="6" y="0"/>
                  <a:pt x="6" y="0"/>
                  <a:pt x="6" y="0"/>
                </a:cubicBezTo>
                <a:cubicBezTo>
                  <a:pt x="11" y="0"/>
                  <a:pt x="11" y="0"/>
                  <a:pt x="11" y="0"/>
                </a:cubicBezTo>
                <a:cubicBezTo>
                  <a:pt x="11" y="16"/>
                  <a:pt x="11" y="16"/>
                  <a:pt x="11" y="16"/>
                </a:cubicBezTo>
                <a:cubicBezTo>
                  <a:pt x="15" y="16"/>
                  <a:pt x="15" y="16"/>
                  <a:pt x="15" y="16"/>
                </a:cubicBezTo>
                <a:lnTo>
                  <a:pt x="15" y="20"/>
                </a:lnTo>
                <a:close/>
                <a:moveTo>
                  <a:pt x="71" y="19"/>
                </a:moveTo>
                <a:cubicBezTo>
                  <a:pt x="71" y="19"/>
                  <a:pt x="71" y="20"/>
                  <a:pt x="70" y="20"/>
                </a:cubicBezTo>
                <a:cubicBezTo>
                  <a:pt x="21" y="20"/>
                  <a:pt x="21" y="20"/>
                  <a:pt x="21" y="20"/>
                </a:cubicBezTo>
                <a:cubicBezTo>
                  <a:pt x="21" y="20"/>
                  <a:pt x="20" y="19"/>
                  <a:pt x="20" y="19"/>
                </a:cubicBezTo>
                <a:cubicBezTo>
                  <a:pt x="20" y="11"/>
                  <a:pt x="20" y="11"/>
                  <a:pt x="20" y="11"/>
                </a:cubicBezTo>
                <a:cubicBezTo>
                  <a:pt x="20" y="10"/>
                  <a:pt x="21" y="10"/>
                  <a:pt x="21" y="10"/>
                </a:cubicBezTo>
                <a:cubicBezTo>
                  <a:pt x="70" y="10"/>
                  <a:pt x="70" y="10"/>
                  <a:pt x="70" y="10"/>
                </a:cubicBezTo>
                <a:cubicBezTo>
                  <a:pt x="71" y="10"/>
                  <a:pt x="71" y="10"/>
                  <a:pt x="71" y="11"/>
                </a:cubicBezTo>
                <a:lnTo>
                  <a:pt x="71" y="19"/>
                </a:lnTo>
                <a:close/>
                <a:moveTo>
                  <a:pt x="71" y="39"/>
                </a:moveTo>
                <a:cubicBezTo>
                  <a:pt x="71" y="40"/>
                  <a:pt x="71" y="40"/>
                  <a:pt x="70" y="40"/>
                </a:cubicBezTo>
                <a:cubicBezTo>
                  <a:pt x="21" y="40"/>
                  <a:pt x="21" y="40"/>
                  <a:pt x="21" y="40"/>
                </a:cubicBezTo>
                <a:cubicBezTo>
                  <a:pt x="21" y="40"/>
                  <a:pt x="20" y="40"/>
                  <a:pt x="20" y="39"/>
                </a:cubicBezTo>
                <a:cubicBezTo>
                  <a:pt x="20" y="31"/>
                  <a:pt x="20" y="31"/>
                  <a:pt x="20" y="31"/>
                </a:cubicBezTo>
                <a:cubicBezTo>
                  <a:pt x="20" y="31"/>
                  <a:pt x="21" y="30"/>
                  <a:pt x="21" y="30"/>
                </a:cubicBezTo>
                <a:cubicBezTo>
                  <a:pt x="70" y="30"/>
                  <a:pt x="70" y="30"/>
                  <a:pt x="70" y="30"/>
                </a:cubicBezTo>
                <a:cubicBezTo>
                  <a:pt x="71" y="30"/>
                  <a:pt x="71" y="31"/>
                  <a:pt x="71" y="31"/>
                </a:cubicBezTo>
                <a:lnTo>
                  <a:pt x="71" y="39"/>
                </a:lnTo>
                <a:close/>
                <a:moveTo>
                  <a:pt x="71" y="60"/>
                </a:moveTo>
                <a:cubicBezTo>
                  <a:pt x="71" y="60"/>
                  <a:pt x="71" y="61"/>
                  <a:pt x="70" y="61"/>
                </a:cubicBezTo>
                <a:cubicBezTo>
                  <a:pt x="21" y="61"/>
                  <a:pt x="21" y="61"/>
                  <a:pt x="21" y="61"/>
                </a:cubicBezTo>
                <a:cubicBezTo>
                  <a:pt x="21" y="61"/>
                  <a:pt x="20" y="60"/>
                  <a:pt x="20" y="60"/>
                </a:cubicBezTo>
                <a:cubicBezTo>
                  <a:pt x="20" y="52"/>
                  <a:pt x="20" y="52"/>
                  <a:pt x="20" y="52"/>
                </a:cubicBezTo>
                <a:cubicBezTo>
                  <a:pt x="20" y="51"/>
                  <a:pt x="21" y="51"/>
                  <a:pt x="21" y="51"/>
                </a:cubicBezTo>
                <a:cubicBezTo>
                  <a:pt x="70" y="51"/>
                  <a:pt x="70" y="51"/>
                  <a:pt x="70" y="51"/>
                </a:cubicBezTo>
                <a:cubicBezTo>
                  <a:pt x="71" y="51"/>
                  <a:pt x="71" y="51"/>
                  <a:pt x="71" y="52"/>
                </a:cubicBezTo>
                <a:lnTo>
                  <a:pt x="71" y="6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121682" tIns="60841" rIns="121682" bIns="60841"/>
          <a:lstStyle/>
          <a:p>
            <a:endParaRPr lang="zh-CN" altLang="en-US"/>
          </a:p>
        </p:txBody>
      </p:sp>
      <p:sp>
        <p:nvSpPr>
          <p:cNvPr id="47123" name="Freeform 66"/>
          <p:cNvSpPr>
            <a:spLocks noEditPoints="1"/>
          </p:cNvSpPr>
          <p:nvPr/>
        </p:nvSpPr>
        <p:spPr bwMode="auto">
          <a:xfrm>
            <a:off x="21941790" y="7583170"/>
            <a:ext cx="1122680" cy="929005"/>
          </a:xfrm>
          <a:custGeom>
            <a:avLst/>
            <a:gdLst>
              <a:gd name="T0" fmla="*/ 1525992042 w 72"/>
              <a:gd name="T1" fmla="*/ 2142467510 h 56"/>
              <a:gd name="T2" fmla="*/ 1157649136 w 72"/>
              <a:gd name="T3" fmla="*/ 2090210618 h 56"/>
              <a:gd name="T4" fmla="*/ 578824568 w 72"/>
              <a:gd name="T5" fmla="*/ 2147483647 h 56"/>
              <a:gd name="T6" fmla="*/ 368342907 w 72"/>
              <a:gd name="T7" fmla="*/ 2147483647 h 56"/>
              <a:gd name="T8" fmla="*/ 368342907 w 72"/>
              <a:gd name="T9" fmla="*/ 2147483647 h 56"/>
              <a:gd name="T10" fmla="*/ 315722492 w 72"/>
              <a:gd name="T11" fmla="*/ 2147483647 h 56"/>
              <a:gd name="T12" fmla="*/ 315722492 w 72"/>
              <a:gd name="T13" fmla="*/ 2147483647 h 56"/>
              <a:gd name="T14" fmla="*/ 578824568 w 72"/>
              <a:gd name="T15" fmla="*/ 1881190279 h 56"/>
              <a:gd name="T16" fmla="*/ 0 w 72"/>
              <a:gd name="T17" fmla="*/ 1045108923 h 56"/>
              <a:gd name="T18" fmla="*/ 1525992042 w 72"/>
              <a:gd name="T19" fmla="*/ 0 h 56"/>
              <a:gd name="T20" fmla="*/ 2147483647 w 72"/>
              <a:gd name="T21" fmla="*/ 1045108923 h 56"/>
              <a:gd name="T22" fmla="*/ 1525992042 w 72"/>
              <a:gd name="T23" fmla="*/ 2142467510 h 56"/>
              <a:gd name="T24" fmla="*/ 2147483647 w 72"/>
              <a:gd name="T25" fmla="*/ 2147483647 h 56"/>
              <a:gd name="T26" fmla="*/ 2147483647 w 72"/>
              <a:gd name="T27" fmla="*/ 2147483647 h 56"/>
              <a:gd name="T28" fmla="*/ 2147483647 w 72"/>
              <a:gd name="T29" fmla="*/ 2147483647 h 56"/>
              <a:gd name="T30" fmla="*/ 2147483647 w 72"/>
              <a:gd name="T31" fmla="*/ 2147483647 h 56"/>
              <a:gd name="T32" fmla="*/ 2147483647 w 72"/>
              <a:gd name="T33" fmla="*/ 2147483647 h 56"/>
              <a:gd name="T34" fmla="*/ 2147483647 w 72"/>
              <a:gd name="T35" fmla="*/ 2147483647 h 56"/>
              <a:gd name="T36" fmla="*/ 2147483647 w 72"/>
              <a:gd name="T37" fmla="*/ 2147483647 h 56"/>
              <a:gd name="T38" fmla="*/ 1315510381 w 72"/>
              <a:gd name="T39" fmla="*/ 2147483647 h 56"/>
              <a:gd name="T40" fmla="*/ 1525992042 w 72"/>
              <a:gd name="T41" fmla="*/ 2147483647 h 56"/>
              <a:gd name="T42" fmla="*/ 2147483647 w 72"/>
              <a:gd name="T43" fmla="*/ 2037960955 h 56"/>
              <a:gd name="T44" fmla="*/ 2147483647 w 72"/>
              <a:gd name="T45" fmla="*/ 1045108923 h 56"/>
              <a:gd name="T46" fmla="*/ 2147483647 w 72"/>
              <a:gd name="T47" fmla="*/ 731574801 h 56"/>
              <a:gd name="T48" fmla="*/ 2147483647 w 72"/>
              <a:gd name="T49" fmla="*/ 1567663385 h 56"/>
              <a:gd name="T50" fmla="*/ 2147483647 w 72"/>
              <a:gd name="T51" fmla="*/ 2147483647 h 5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72" h="56">
                <a:moveTo>
                  <a:pt x="29" y="41"/>
                </a:moveTo>
                <a:cubicBezTo>
                  <a:pt x="26" y="41"/>
                  <a:pt x="24" y="40"/>
                  <a:pt x="22" y="40"/>
                </a:cubicBezTo>
                <a:cubicBezTo>
                  <a:pt x="18" y="42"/>
                  <a:pt x="15" y="44"/>
                  <a:pt x="11" y="45"/>
                </a:cubicBezTo>
                <a:cubicBezTo>
                  <a:pt x="9" y="45"/>
                  <a:pt x="8" y="46"/>
                  <a:pt x="7" y="46"/>
                </a:cubicBezTo>
                <a:cubicBezTo>
                  <a:pt x="7" y="46"/>
                  <a:pt x="7" y="46"/>
                  <a:pt x="7" y="46"/>
                </a:cubicBezTo>
                <a:cubicBezTo>
                  <a:pt x="6" y="46"/>
                  <a:pt x="6" y="45"/>
                  <a:pt x="6" y="45"/>
                </a:cubicBezTo>
                <a:cubicBezTo>
                  <a:pt x="5" y="44"/>
                  <a:pt x="6" y="43"/>
                  <a:pt x="6" y="43"/>
                </a:cubicBezTo>
                <a:cubicBezTo>
                  <a:pt x="8" y="41"/>
                  <a:pt x="10" y="40"/>
                  <a:pt x="11" y="36"/>
                </a:cubicBezTo>
                <a:cubicBezTo>
                  <a:pt x="5" y="32"/>
                  <a:pt x="0" y="27"/>
                  <a:pt x="0" y="20"/>
                </a:cubicBezTo>
                <a:cubicBezTo>
                  <a:pt x="0" y="9"/>
                  <a:pt x="13" y="0"/>
                  <a:pt x="29" y="0"/>
                </a:cubicBezTo>
                <a:cubicBezTo>
                  <a:pt x="44" y="0"/>
                  <a:pt x="57" y="9"/>
                  <a:pt x="57" y="20"/>
                </a:cubicBezTo>
                <a:cubicBezTo>
                  <a:pt x="57" y="32"/>
                  <a:pt x="44" y="41"/>
                  <a:pt x="29" y="41"/>
                </a:cubicBezTo>
                <a:close/>
                <a:moveTo>
                  <a:pt x="62" y="47"/>
                </a:moveTo>
                <a:cubicBezTo>
                  <a:pt x="63" y="50"/>
                  <a:pt x="65" y="51"/>
                  <a:pt x="66" y="53"/>
                </a:cubicBezTo>
                <a:cubicBezTo>
                  <a:pt x="67" y="54"/>
                  <a:pt x="67" y="54"/>
                  <a:pt x="67" y="55"/>
                </a:cubicBezTo>
                <a:cubicBezTo>
                  <a:pt x="67" y="56"/>
                  <a:pt x="67" y="56"/>
                  <a:pt x="66" y="56"/>
                </a:cubicBezTo>
                <a:cubicBezTo>
                  <a:pt x="65" y="56"/>
                  <a:pt x="63" y="56"/>
                  <a:pt x="62" y="55"/>
                </a:cubicBezTo>
                <a:cubicBezTo>
                  <a:pt x="58" y="54"/>
                  <a:pt x="55" y="53"/>
                  <a:pt x="51" y="50"/>
                </a:cubicBezTo>
                <a:cubicBezTo>
                  <a:pt x="49" y="51"/>
                  <a:pt x="47" y="51"/>
                  <a:pt x="44" y="51"/>
                </a:cubicBezTo>
                <a:cubicBezTo>
                  <a:pt x="37" y="51"/>
                  <a:pt x="30" y="49"/>
                  <a:pt x="25" y="46"/>
                </a:cubicBezTo>
                <a:cubicBezTo>
                  <a:pt x="26" y="46"/>
                  <a:pt x="28" y="46"/>
                  <a:pt x="29" y="46"/>
                </a:cubicBezTo>
                <a:cubicBezTo>
                  <a:pt x="37" y="46"/>
                  <a:pt x="46" y="43"/>
                  <a:pt x="52" y="39"/>
                </a:cubicBezTo>
                <a:cubicBezTo>
                  <a:pt x="58" y="34"/>
                  <a:pt x="62" y="27"/>
                  <a:pt x="62" y="20"/>
                </a:cubicBezTo>
                <a:cubicBezTo>
                  <a:pt x="62" y="18"/>
                  <a:pt x="62" y="16"/>
                  <a:pt x="61" y="14"/>
                </a:cubicBezTo>
                <a:cubicBezTo>
                  <a:pt x="68" y="18"/>
                  <a:pt x="72" y="24"/>
                  <a:pt x="72" y="30"/>
                </a:cubicBezTo>
                <a:cubicBezTo>
                  <a:pt x="72" y="37"/>
                  <a:pt x="68" y="43"/>
                  <a:pt x="62" y="4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121682" tIns="60841" rIns="121682" bIns="60841"/>
          <a:lstStyle/>
          <a:p>
            <a:endParaRPr lang="zh-CN" altLang="en-US"/>
          </a:p>
        </p:txBody>
      </p:sp>
      <p:sp>
        <p:nvSpPr>
          <p:cNvPr id="47124" name="Freeform 15"/>
          <p:cNvSpPr>
            <a:spLocks noEditPoints="1"/>
          </p:cNvSpPr>
          <p:nvPr/>
        </p:nvSpPr>
        <p:spPr bwMode="auto">
          <a:xfrm>
            <a:off x="21883370" y="10890885"/>
            <a:ext cx="1406525" cy="1122045"/>
          </a:xfrm>
          <a:custGeom>
            <a:avLst/>
            <a:gdLst>
              <a:gd name="T0" fmla="*/ 2147483647 w 168"/>
              <a:gd name="T1" fmla="*/ 1897397639 h 126"/>
              <a:gd name="T2" fmla="*/ 0 w 168"/>
              <a:gd name="T3" fmla="*/ 1897397639 h 126"/>
              <a:gd name="T4" fmla="*/ 0 w 168"/>
              <a:gd name="T5" fmla="*/ 0 h 126"/>
              <a:gd name="T6" fmla="*/ 151568301 w 168"/>
              <a:gd name="T7" fmla="*/ 0 h 126"/>
              <a:gd name="T8" fmla="*/ 151568301 w 168"/>
              <a:gd name="T9" fmla="*/ 1731752244 h 126"/>
              <a:gd name="T10" fmla="*/ 2147483647 w 168"/>
              <a:gd name="T11" fmla="*/ 1731752244 h 126"/>
              <a:gd name="T12" fmla="*/ 2147483647 w 168"/>
              <a:gd name="T13" fmla="*/ 1897397639 h 126"/>
              <a:gd name="T14" fmla="*/ 818457926 w 168"/>
              <a:gd name="T15" fmla="*/ 1566106850 h 126"/>
              <a:gd name="T16" fmla="*/ 485013113 w 168"/>
              <a:gd name="T17" fmla="*/ 1566106850 h 126"/>
              <a:gd name="T18" fmla="*/ 485013113 w 168"/>
              <a:gd name="T19" fmla="*/ 948698819 h 126"/>
              <a:gd name="T20" fmla="*/ 818457926 w 168"/>
              <a:gd name="T21" fmla="*/ 948698819 h 126"/>
              <a:gd name="T22" fmla="*/ 818457926 w 168"/>
              <a:gd name="T23" fmla="*/ 1566106850 h 126"/>
              <a:gd name="T24" fmla="*/ 1273158936 w 168"/>
              <a:gd name="T25" fmla="*/ 1566106850 h 126"/>
              <a:gd name="T26" fmla="*/ 970026227 w 168"/>
              <a:gd name="T27" fmla="*/ 1566106850 h 126"/>
              <a:gd name="T28" fmla="*/ 970026227 w 168"/>
              <a:gd name="T29" fmla="*/ 286117242 h 126"/>
              <a:gd name="T30" fmla="*/ 1273158936 w 168"/>
              <a:gd name="T31" fmla="*/ 286117242 h 126"/>
              <a:gd name="T32" fmla="*/ 1273158936 w 168"/>
              <a:gd name="T33" fmla="*/ 1566106850 h 126"/>
              <a:gd name="T34" fmla="*/ 1758172049 w 168"/>
              <a:gd name="T35" fmla="*/ 1566106850 h 126"/>
              <a:gd name="T36" fmla="*/ 1439883289 w 168"/>
              <a:gd name="T37" fmla="*/ 1566106850 h 126"/>
              <a:gd name="T38" fmla="*/ 1439883289 w 168"/>
              <a:gd name="T39" fmla="*/ 617408031 h 126"/>
              <a:gd name="T40" fmla="*/ 1758172049 w 168"/>
              <a:gd name="T41" fmla="*/ 617408031 h 126"/>
              <a:gd name="T42" fmla="*/ 1758172049 w 168"/>
              <a:gd name="T43" fmla="*/ 1566106850 h 126"/>
              <a:gd name="T44" fmla="*/ 2147483647 w 168"/>
              <a:gd name="T45" fmla="*/ 1566106850 h 126"/>
              <a:gd name="T46" fmla="*/ 1924896402 w 168"/>
              <a:gd name="T47" fmla="*/ 1566106850 h 126"/>
              <a:gd name="T48" fmla="*/ 1924896402 w 168"/>
              <a:gd name="T49" fmla="*/ 135528403 h 126"/>
              <a:gd name="T50" fmla="*/ 2147483647 w 168"/>
              <a:gd name="T51" fmla="*/ 135528403 h 126"/>
              <a:gd name="T52" fmla="*/ 2147483647 w 168"/>
              <a:gd name="T53" fmla="*/ 1566106850 h 12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</a:gdLst>
            <a:ahLst/>
            <a:cxnLst>
              <a:cxn ang="T54">
                <a:pos x="T0" y="T1"/>
              </a:cxn>
              <a:cxn ang="T55">
                <a:pos x="T2" y="T3"/>
              </a:cxn>
              <a:cxn ang="T56">
                <a:pos x="T4" y="T5"/>
              </a:cxn>
              <a:cxn ang="T57">
                <a:pos x="T6" y="T7"/>
              </a:cxn>
              <a:cxn ang="T58">
                <a:pos x="T8" y="T9"/>
              </a:cxn>
              <a:cxn ang="T59">
                <a:pos x="T10" y="T11"/>
              </a:cxn>
              <a:cxn ang="T60">
                <a:pos x="T12" y="T13"/>
              </a:cxn>
              <a:cxn ang="T61">
                <a:pos x="T14" y="T15"/>
              </a:cxn>
              <a:cxn ang="T62">
                <a:pos x="T16" y="T17"/>
              </a:cxn>
              <a:cxn ang="T63">
                <a:pos x="T18" y="T19"/>
              </a:cxn>
              <a:cxn ang="T64">
                <a:pos x="T20" y="T21"/>
              </a:cxn>
              <a:cxn ang="T65">
                <a:pos x="T22" y="T23"/>
              </a:cxn>
              <a:cxn ang="T66">
                <a:pos x="T24" y="T25"/>
              </a:cxn>
              <a:cxn ang="T67">
                <a:pos x="T26" y="T27"/>
              </a:cxn>
              <a:cxn ang="T68">
                <a:pos x="T28" y="T29"/>
              </a:cxn>
              <a:cxn ang="T69">
                <a:pos x="T30" y="T31"/>
              </a:cxn>
              <a:cxn ang="T70">
                <a:pos x="T32" y="T33"/>
              </a:cxn>
              <a:cxn ang="T71">
                <a:pos x="T34" y="T35"/>
              </a:cxn>
              <a:cxn ang="T72">
                <a:pos x="T36" y="T37"/>
              </a:cxn>
              <a:cxn ang="T73">
                <a:pos x="T38" y="T39"/>
              </a:cxn>
              <a:cxn ang="T74">
                <a:pos x="T40" y="T41"/>
              </a:cxn>
              <a:cxn ang="T75">
                <a:pos x="T42" y="T43"/>
              </a:cxn>
              <a:cxn ang="T76">
                <a:pos x="T44" y="T45"/>
              </a:cxn>
              <a:cxn ang="T77">
                <a:pos x="T46" y="T47"/>
              </a:cxn>
              <a:cxn ang="T78">
                <a:pos x="T48" y="T49"/>
              </a:cxn>
              <a:cxn ang="T79">
                <a:pos x="T50" y="T51"/>
              </a:cxn>
              <a:cxn ang="T80">
                <a:pos x="T52" y="T53"/>
              </a:cxn>
            </a:cxnLst>
            <a:rect l="0" t="0" r="r" b="b"/>
            <a:pathLst>
              <a:path w="168" h="126">
                <a:moveTo>
                  <a:pt x="168" y="126"/>
                </a:moveTo>
                <a:lnTo>
                  <a:pt x="0" y="126"/>
                </a:lnTo>
                <a:lnTo>
                  <a:pt x="0" y="0"/>
                </a:lnTo>
                <a:lnTo>
                  <a:pt x="10" y="0"/>
                </a:lnTo>
                <a:lnTo>
                  <a:pt x="10" y="115"/>
                </a:lnTo>
                <a:lnTo>
                  <a:pt x="168" y="115"/>
                </a:lnTo>
                <a:lnTo>
                  <a:pt x="168" y="126"/>
                </a:lnTo>
                <a:close/>
                <a:moveTo>
                  <a:pt x="54" y="104"/>
                </a:moveTo>
                <a:lnTo>
                  <a:pt x="32" y="104"/>
                </a:lnTo>
                <a:lnTo>
                  <a:pt x="32" y="63"/>
                </a:lnTo>
                <a:lnTo>
                  <a:pt x="54" y="63"/>
                </a:lnTo>
                <a:lnTo>
                  <a:pt x="54" y="104"/>
                </a:lnTo>
                <a:close/>
                <a:moveTo>
                  <a:pt x="84" y="104"/>
                </a:moveTo>
                <a:lnTo>
                  <a:pt x="64" y="104"/>
                </a:lnTo>
                <a:lnTo>
                  <a:pt x="64" y="19"/>
                </a:lnTo>
                <a:lnTo>
                  <a:pt x="84" y="19"/>
                </a:lnTo>
                <a:lnTo>
                  <a:pt x="84" y="104"/>
                </a:lnTo>
                <a:close/>
                <a:moveTo>
                  <a:pt x="116" y="104"/>
                </a:moveTo>
                <a:lnTo>
                  <a:pt x="95" y="104"/>
                </a:lnTo>
                <a:lnTo>
                  <a:pt x="95" y="41"/>
                </a:lnTo>
                <a:lnTo>
                  <a:pt x="116" y="41"/>
                </a:lnTo>
                <a:lnTo>
                  <a:pt x="116" y="104"/>
                </a:lnTo>
                <a:close/>
                <a:moveTo>
                  <a:pt x="147" y="104"/>
                </a:moveTo>
                <a:lnTo>
                  <a:pt x="127" y="104"/>
                </a:lnTo>
                <a:lnTo>
                  <a:pt x="127" y="9"/>
                </a:lnTo>
                <a:lnTo>
                  <a:pt x="147" y="9"/>
                </a:lnTo>
                <a:lnTo>
                  <a:pt x="147" y="10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121682" tIns="60841" rIns="121682" bIns="60841"/>
          <a:lstStyle/>
          <a:p>
            <a:endParaRPr lang="zh-CN" altLang="en-US"/>
          </a:p>
        </p:txBody>
      </p:sp>
      <p:sp>
        <p:nvSpPr>
          <p:cNvPr id="15" name="Freeform 54@|5FFC:14657585|FBC:16777215|LFC:11765543|LBC:16777215"/>
          <p:cNvSpPr/>
          <p:nvPr/>
        </p:nvSpPr>
        <p:spPr bwMode="auto">
          <a:xfrm>
            <a:off x="10518775" y="6228080"/>
            <a:ext cx="3751580" cy="4003675"/>
          </a:xfrm>
          <a:custGeom>
            <a:avLst/>
            <a:gdLst>
              <a:gd name="T0" fmla="*/ 0 w 661361"/>
              <a:gd name="T1" fmla="*/ 2301201 h 661361"/>
              <a:gd name="T2" fmla="*/ 674011 w 661361"/>
              <a:gd name="T3" fmla="*/ 674006 h 661361"/>
              <a:gd name="T4" fmla="*/ 2301209 w 661361"/>
              <a:gd name="T5" fmla="*/ 0 h 661361"/>
              <a:gd name="T6" fmla="*/ 3928406 w 661361"/>
              <a:gd name="T7" fmla="*/ 674011 h 661361"/>
              <a:gd name="T8" fmla="*/ 4602410 w 661361"/>
              <a:gd name="T9" fmla="*/ 2301209 h 661361"/>
              <a:gd name="T10" fmla="*/ 3928406 w 661361"/>
              <a:gd name="T11" fmla="*/ 3928406 h 661361"/>
              <a:gd name="T12" fmla="*/ 2301209 w 661361"/>
              <a:gd name="T13" fmla="*/ 4602410 h 661361"/>
              <a:gd name="T14" fmla="*/ 674011 w 661361"/>
              <a:gd name="T15" fmla="*/ 3928406 h 661361"/>
              <a:gd name="T16" fmla="*/ 8 w 661361"/>
              <a:gd name="T17" fmla="*/ 2301209 h 661361"/>
              <a:gd name="T18" fmla="*/ 0 w 661361"/>
              <a:gd name="T19" fmla="*/ 2301201 h 661361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661361" h="661361">
                <a:moveTo>
                  <a:pt x="0" y="330681"/>
                </a:moveTo>
                <a:cubicBezTo>
                  <a:pt x="0" y="242979"/>
                  <a:pt x="34840" y="158869"/>
                  <a:pt x="96855" y="96854"/>
                </a:cubicBezTo>
                <a:cubicBezTo>
                  <a:pt x="158870" y="34839"/>
                  <a:pt x="242980" y="0"/>
                  <a:pt x="330682" y="0"/>
                </a:cubicBezTo>
                <a:cubicBezTo>
                  <a:pt x="418384" y="0"/>
                  <a:pt x="502494" y="34840"/>
                  <a:pt x="564509" y="96855"/>
                </a:cubicBezTo>
                <a:cubicBezTo>
                  <a:pt x="626524" y="158870"/>
                  <a:pt x="661363" y="242980"/>
                  <a:pt x="661363" y="330682"/>
                </a:cubicBezTo>
                <a:cubicBezTo>
                  <a:pt x="661363" y="418384"/>
                  <a:pt x="626523" y="502494"/>
                  <a:pt x="564509" y="564509"/>
                </a:cubicBezTo>
                <a:cubicBezTo>
                  <a:pt x="502494" y="626524"/>
                  <a:pt x="418384" y="661363"/>
                  <a:pt x="330682" y="661363"/>
                </a:cubicBezTo>
                <a:cubicBezTo>
                  <a:pt x="242980" y="661363"/>
                  <a:pt x="158870" y="626523"/>
                  <a:pt x="96855" y="564509"/>
                </a:cubicBezTo>
                <a:cubicBezTo>
                  <a:pt x="34840" y="502494"/>
                  <a:pt x="1" y="418384"/>
                  <a:pt x="1" y="330682"/>
                </a:cubicBezTo>
                <a:lnTo>
                  <a:pt x="0" y="330681"/>
                </a:lnTo>
                <a:close/>
              </a:path>
            </a:pathLst>
          </a:custGeom>
          <a:solidFill>
            <a:srgbClr val="3B383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141562" tIns="141562" rIns="141562" bIns="141562" anchor="ctr"/>
          <a:lstStyle/>
          <a:p>
            <a:endParaRPr lang="zh-CN" altLang="en-US"/>
          </a:p>
        </p:txBody>
      </p:sp>
      <p:sp>
        <p:nvSpPr>
          <p:cNvPr id="16" name="Freeform 78@|5FFC:0|FBC:0|LFC:16777215|LBC:16777215"/>
          <p:cNvSpPr>
            <a:spLocks noEditPoints="1"/>
          </p:cNvSpPr>
          <p:nvPr/>
        </p:nvSpPr>
        <p:spPr bwMode="auto">
          <a:xfrm>
            <a:off x="11614785" y="7018655"/>
            <a:ext cx="1559560" cy="2422525"/>
          </a:xfrm>
          <a:custGeom>
            <a:avLst/>
            <a:gdLst>
              <a:gd name="T0" fmla="*/ 2147483647 w 85"/>
              <a:gd name="T1" fmla="*/ 0 h 123"/>
              <a:gd name="T2" fmla="*/ 0 w 85"/>
              <a:gd name="T3" fmla="*/ 2147483647 h 123"/>
              <a:gd name="T4" fmla="*/ 1384128682 w 85"/>
              <a:gd name="T5" fmla="*/ 2147483647 h 123"/>
              <a:gd name="T6" fmla="*/ 2147483647 w 85"/>
              <a:gd name="T7" fmla="*/ 2147483647 h 123"/>
              <a:gd name="T8" fmla="*/ 2147483647 w 85"/>
              <a:gd name="T9" fmla="*/ 2147483647 h 123"/>
              <a:gd name="T10" fmla="*/ 2147483647 w 85"/>
              <a:gd name="T11" fmla="*/ 2147483647 h 123"/>
              <a:gd name="T12" fmla="*/ 2147483647 w 85"/>
              <a:gd name="T13" fmla="*/ 0 h 123"/>
              <a:gd name="T14" fmla="*/ 2147483647 w 85"/>
              <a:gd name="T15" fmla="*/ 2147483647 h 123"/>
              <a:gd name="T16" fmla="*/ 2147483647 w 85"/>
              <a:gd name="T17" fmla="*/ 2147483647 h 123"/>
              <a:gd name="T18" fmla="*/ 2147483647 w 85"/>
              <a:gd name="T19" fmla="*/ 2147483647 h 123"/>
              <a:gd name="T20" fmla="*/ 2147483647 w 85"/>
              <a:gd name="T21" fmla="*/ 2147483647 h 123"/>
              <a:gd name="T22" fmla="*/ 2147483647 w 85"/>
              <a:gd name="T23" fmla="*/ 2147483647 h 123"/>
              <a:gd name="T24" fmla="*/ 2147483647 w 85"/>
              <a:gd name="T25" fmla="*/ 2147483647 h 123"/>
              <a:gd name="T26" fmla="*/ 2147483647 w 85"/>
              <a:gd name="T27" fmla="*/ 2147483647 h 123"/>
              <a:gd name="T28" fmla="*/ 2147483647 w 85"/>
              <a:gd name="T29" fmla="*/ 2147483647 h 123"/>
              <a:gd name="T30" fmla="*/ 1966917460 w 85"/>
              <a:gd name="T31" fmla="*/ 2147483647 h 123"/>
              <a:gd name="T32" fmla="*/ 2147483647 w 85"/>
              <a:gd name="T33" fmla="*/ 2147483647 h 123"/>
              <a:gd name="T34" fmla="*/ 2147483647 w 85"/>
              <a:gd name="T35" fmla="*/ 2147483647 h 123"/>
              <a:gd name="T36" fmla="*/ 2147483647 w 85"/>
              <a:gd name="T37" fmla="*/ 2147483647 h 123"/>
              <a:gd name="T38" fmla="*/ 2147483647 w 85"/>
              <a:gd name="T39" fmla="*/ 2147483647 h 123"/>
              <a:gd name="T40" fmla="*/ 2147483647 w 85"/>
              <a:gd name="T41" fmla="*/ 2147483647 h 123"/>
              <a:gd name="T42" fmla="*/ 2147483647 w 85"/>
              <a:gd name="T43" fmla="*/ 2147483647 h 123"/>
              <a:gd name="T44" fmla="*/ 2147483647 w 85"/>
              <a:gd name="T45" fmla="*/ 2147483647 h 123"/>
              <a:gd name="T46" fmla="*/ 2147483647 w 85"/>
              <a:gd name="T47" fmla="*/ 2147483647 h 123"/>
              <a:gd name="T48" fmla="*/ 1748374869 w 85"/>
              <a:gd name="T49" fmla="*/ 2147483647 h 123"/>
              <a:gd name="T50" fmla="*/ 1311281152 w 85"/>
              <a:gd name="T51" fmla="*/ 2147483647 h 123"/>
              <a:gd name="T52" fmla="*/ 582788778 w 85"/>
              <a:gd name="T53" fmla="*/ 2147483647 h 123"/>
              <a:gd name="T54" fmla="*/ 2147483647 w 85"/>
              <a:gd name="T55" fmla="*/ 589322806 h 123"/>
              <a:gd name="T56" fmla="*/ 2147483647 w 85"/>
              <a:gd name="T57" fmla="*/ 2147483647 h 123"/>
              <a:gd name="T58" fmla="*/ 2147483647 w 85"/>
              <a:gd name="T59" fmla="*/ 2147483647 h 123"/>
              <a:gd name="T60" fmla="*/ 2147483647 w 85"/>
              <a:gd name="T61" fmla="*/ 2147483647 h 123"/>
              <a:gd name="T62" fmla="*/ 2147483647 w 85"/>
              <a:gd name="T63" fmla="*/ 2147483647 h 123"/>
              <a:gd name="T64" fmla="*/ 2147483647 w 85"/>
              <a:gd name="T65" fmla="*/ 2147483647 h 123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0" t="0" r="r" b="b"/>
            <a:pathLst>
              <a:path w="85" h="123">
                <a:moveTo>
                  <a:pt x="42" y="0"/>
                </a:moveTo>
                <a:cubicBezTo>
                  <a:pt x="19" y="0"/>
                  <a:pt x="0" y="19"/>
                  <a:pt x="0" y="42"/>
                </a:cubicBezTo>
                <a:cubicBezTo>
                  <a:pt x="0" y="57"/>
                  <a:pt x="14" y="74"/>
                  <a:pt x="19" y="88"/>
                </a:cubicBezTo>
                <a:cubicBezTo>
                  <a:pt x="27" y="110"/>
                  <a:pt x="26" y="123"/>
                  <a:pt x="42" y="123"/>
                </a:cubicBezTo>
                <a:cubicBezTo>
                  <a:pt x="59" y="123"/>
                  <a:pt x="58" y="110"/>
                  <a:pt x="65" y="88"/>
                </a:cubicBezTo>
                <a:cubicBezTo>
                  <a:pt x="70" y="74"/>
                  <a:pt x="85" y="57"/>
                  <a:pt x="85" y="42"/>
                </a:cubicBezTo>
                <a:cubicBezTo>
                  <a:pt x="85" y="19"/>
                  <a:pt x="66" y="0"/>
                  <a:pt x="42" y="0"/>
                </a:cubicBezTo>
                <a:close/>
                <a:moveTo>
                  <a:pt x="52" y="104"/>
                </a:moveTo>
                <a:cubicBezTo>
                  <a:pt x="33" y="106"/>
                  <a:pt x="33" y="106"/>
                  <a:pt x="33" y="106"/>
                </a:cubicBezTo>
                <a:cubicBezTo>
                  <a:pt x="33" y="104"/>
                  <a:pt x="32" y="102"/>
                  <a:pt x="31" y="99"/>
                </a:cubicBezTo>
                <a:cubicBezTo>
                  <a:pt x="31" y="99"/>
                  <a:pt x="31" y="99"/>
                  <a:pt x="31" y="99"/>
                </a:cubicBezTo>
                <a:cubicBezTo>
                  <a:pt x="55" y="96"/>
                  <a:pt x="55" y="96"/>
                  <a:pt x="55" y="96"/>
                </a:cubicBezTo>
                <a:cubicBezTo>
                  <a:pt x="54" y="97"/>
                  <a:pt x="54" y="98"/>
                  <a:pt x="54" y="99"/>
                </a:cubicBezTo>
                <a:cubicBezTo>
                  <a:pt x="53" y="101"/>
                  <a:pt x="53" y="103"/>
                  <a:pt x="52" y="104"/>
                </a:cubicBezTo>
                <a:close/>
                <a:moveTo>
                  <a:pt x="30" y="95"/>
                </a:moveTo>
                <a:cubicBezTo>
                  <a:pt x="29" y="93"/>
                  <a:pt x="28" y="91"/>
                  <a:pt x="27" y="88"/>
                </a:cubicBezTo>
                <a:cubicBezTo>
                  <a:pt x="57" y="88"/>
                  <a:pt x="57" y="88"/>
                  <a:pt x="57" y="88"/>
                </a:cubicBezTo>
                <a:cubicBezTo>
                  <a:pt x="57" y="89"/>
                  <a:pt x="56" y="91"/>
                  <a:pt x="56" y="92"/>
                </a:cubicBezTo>
                <a:lnTo>
                  <a:pt x="30" y="95"/>
                </a:lnTo>
                <a:close/>
                <a:moveTo>
                  <a:pt x="42" y="115"/>
                </a:moveTo>
                <a:cubicBezTo>
                  <a:pt x="38" y="115"/>
                  <a:pt x="37" y="114"/>
                  <a:pt x="35" y="110"/>
                </a:cubicBezTo>
                <a:cubicBezTo>
                  <a:pt x="51" y="108"/>
                  <a:pt x="51" y="108"/>
                  <a:pt x="51" y="108"/>
                </a:cubicBezTo>
                <a:cubicBezTo>
                  <a:pt x="49" y="114"/>
                  <a:pt x="47" y="115"/>
                  <a:pt x="42" y="115"/>
                </a:cubicBezTo>
                <a:close/>
                <a:moveTo>
                  <a:pt x="60" y="80"/>
                </a:moveTo>
                <a:cubicBezTo>
                  <a:pt x="24" y="80"/>
                  <a:pt x="24" y="80"/>
                  <a:pt x="24" y="80"/>
                </a:cubicBezTo>
                <a:cubicBezTo>
                  <a:pt x="23" y="76"/>
                  <a:pt x="20" y="72"/>
                  <a:pt x="18" y="68"/>
                </a:cubicBezTo>
                <a:cubicBezTo>
                  <a:pt x="13" y="59"/>
                  <a:pt x="8" y="50"/>
                  <a:pt x="8" y="42"/>
                </a:cubicBezTo>
                <a:cubicBezTo>
                  <a:pt x="8" y="23"/>
                  <a:pt x="23" y="8"/>
                  <a:pt x="42" y="8"/>
                </a:cubicBezTo>
                <a:cubicBezTo>
                  <a:pt x="61" y="8"/>
                  <a:pt x="77" y="23"/>
                  <a:pt x="77" y="42"/>
                </a:cubicBezTo>
                <a:cubicBezTo>
                  <a:pt x="77" y="50"/>
                  <a:pt x="72" y="59"/>
                  <a:pt x="67" y="68"/>
                </a:cubicBezTo>
                <a:cubicBezTo>
                  <a:pt x="64" y="72"/>
                  <a:pt x="62" y="76"/>
                  <a:pt x="60" y="80"/>
                </a:cubicBezTo>
                <a:close/>
                <a:moveTo>
                  <a:pt x="60" y="80"/>
                </a:moveTo>
                <a:cubicBezTo>
                  <a:pt x="60" y="80"/>
                  <a:pt x="60" y="80"/>
                  <a:pt x="60" y="80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121682" tIns="60841" rIns="121682" bIns="60841"/>
          <a:lstStyle/>
          <a:p>
            <a:endParaRPr lang="zh-CN" altLang="en-US"/>
          </a:p>
        </p:txBody>
      </p:sp>
      <p:sp>
        <p:nvSpPr>
          <p:cNvPr id="17" name="Freeform 79@|5FFC:0|FBC:0|LFC:16777215|LBC:16777215"/>
          <p:cNvSpPr>
            <a:spLocks noEditPoints="1"/>
          </p:cNvSpPr>
          <p:nvPr/>
        </p:nvSpPr>
        <p:spPr bwMode="auto">
          <a:xfrm>
            <a:off x="11965940" y="7390130"/>
            <a:ext cx="457835" cy="492125"/>
          </a:xfrm>
          <a:custGeom>
            <a:avLst/>
            <a:gdLst>
              <a:gd name="T0" fmla="*/ 1665270863 w 25"/>
              <a:gd name="T1" fmla="*/ 0 h 25"/>
              <a:gd name="T2" fmla="*/ 0 w 25"/>
              <a:gd name="T3" fmla="*/ 1690226623 h 25"/>
              <a:gd name="T4" fmla="*/ 144806162 w 25"/>
              <a:gd name="T5" fmla="*/ 1837202479 h 25"/>
              <a:gd name="T6" fmla="*/ 289612324 w 25"/>
              <a:gd name="T7" fmla="*/ 1690226623 h 25"/>
              <a:gd name="T8" fmla="*/ 1665270863 w 25"/>
              <a:gd name="T9" fmla="*/ 293951711 h 25"/>
              <a:gd name="T10" fmla="*/ 1810077025 w 25"/>
              <a:gd name="T11" fmla="*/ 146975855 h 25"/>
              <a:gd name="T12" fmla="*/ 1665270863 w 25"/>
              <a:gd name="T13" fmla="*/ 0 h 25"/>
              <a:gd name="T14" fmla="*/ 1665270863 w 25"/>
              <a:gd name="T15" fmla="*/ 0 h 25"/>
              <a:gd name="T16" fmla="*/ 1665270863 w 25"/>
              <a:gd name="T17" fmla="*/ 0 h 25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25" h="25">
                <a:moveTo>
                  <a:pt x="23" y="0"/>
                </a:moveTo>
                <a:cubicBezTo>
                  <a:pt x="11" y="0"/>
                  <a:pt x="0" y="10"/>
                  <a:pt x="0" y="23"/>
                </a:cubicBezTo>
                <a:cubicBezTo>
                  <a:pt x="0" y="24"/>
                  <a:pt x="1" y="25"/>
                  <a:pt x="2" y="25"/>
                </a:cubicBezTo>
                <a:cubicBezTo>
                  <a:pt x="3" y="25"/>
                  <a:pt x="4" y="24"/>
                  <a:pt x="4" y="23"/>
                </a:cubicBezTo>
                <a:cubicBezTo>
                  <a:pt x="4" y="12"/>
                  <a:pt x="13" y="4"/>
                  <a:pt x="23" y="4"/>
                </a:cubicBezTo>
                <a:cubicBezTo>
                  <a:pt x="24" y="4"/>
                  <a:pt x="25" y="3"/>
                  <a:pt x="25" y="2"/>
                </a:cubicBezTo>
                <a:cubicBezTo>
                  <a:pt x="25" y="1"/>
                  <a:pt x="24" y="0"/>
                  <a:pt x="23" y="0"/>
                </a:cubicBezTo>
                <a:close/>
                <a:moveTo>
                  <a:pt x="23" y="0"/>
                </a:moveTo>
                <a:cubicBezTo>
                  <a:pt x="23" y="0"/>
                  <a:pt x="23" y="0"/>
                  <a:pt x="23" y="0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121682" tIns="60841" rIns="121682" bIns="60841"/>
          <a:lstStyle/>
          <a:p>
            <a:endParaRPr lang="zh-CN" altLang="en-US"/>
          </a:p>
        </p:txBody>
      </p:sp>
      <p:sp>
        <p:nvSpPr>
          <p:cNvPr id="18" name="TextBox 13"/>
          <p:cNvSpPr txBox="1">
            <a:spLocks noChangeArrowheads="1"/>
          </p:cNvSpPr>
          <p:nvPr/>
        </p:nvSpPr>
        <p:spPr bwMode="auto">
          <a:xfrm>
            <a:off x="3345815" y="3860800"/>
            <a:ext cx="3359785" cy="18465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charset="0"/>
                <a:ea typeface="宋体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charset="0"/>
                <a:ea typeface="宋体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charset="0"/>
                <a:ea typeface="宋体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charset="0"/>
                <a:ea typeface="宋体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charset="0"/>
                <a:ea typeface="宋体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charset="0"/>
                <a:ea typeface="宋体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charset="0"/>
                <a:ea typeface="宋体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charset="0"/>
                <a:ea typeface="宋体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zh-CN" altLang="en-US" sz="4000">
                <a:solidFill>
                  <a:schemeClr val="bg1"/>
                </a:solidFill>
                <a:latin typeface="+mn-lt"/>
                <a:ea typeface="+mn-ea"/>
                <a:sym typeface="FZLanTingHeiS-R-GB" panose="02000000000000000000" charset="-122"/>
              </a:rPr>
              <a:t>理论或实际都可以不断滚动无限生成</a:t>
            </a:r>
            <a:endParaRPr lang="zh-CN" altLang="en-US" sz="4000">
              <a:solidFill>
                <a:schemeClr val="bg1"/>
              </a:solidFill>
              <a:latin typeface="+mn-lt"/>
              <a:ea typeface="+mn-ea"/>
              <a:sym typeface="FZLanTingHeiS-R-GB" panose="02000000000000000000" charset="-122"/>
            </a:endParaRPr>
          </a:p>
        </p:txBody>
      </p:sp>
      <p:sp>
        <p:nvSpPr>
          <p:cNvPr id="20" name="TextBox 13"/>
          <p:cNvSpPr txBox="1">
            <a:spLocks noChangeArrowheads="1"/>
          </p:cNvSpPr>
          <p:nvPr/>
        </p:nvSpPr>
        <p:spPr bwMode="auto">
          <a:xfrm>
            <a:off x="3345815" y="7331710"/>
            <a:ext cx="3359785" cy="16617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charset="0"/>
                <a:ea typeface="宋体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charset="0"/>
                <a:ea typeface="宋体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charset="0"/>
                <a:ea typeface="宋体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charset="0"/>
                <a:ea typeface="宋体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charset="0"/>
                <a:ea typeface="宋体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charset="0"/>
                <a:ea typeface="宋体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charset="0"/>
                <a:ea typeface="宋体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charset="0"/>
                <a:ea typeface="宋体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zh-CN" altLang="en-US">
                <a:solidFill>
                  <a:schemeClr val="bg1"/>
                </a:solidFill>
                <a:latin typeface="+mn-lt"/>
                <a:ea typeface="+mn-ea"/>
                <a:sym typeface="FZLanTingHeiS-R-GB" panose="02000000000000000000" charset="-122"/>
              </a:rPr>
              <a:t>实际往往在碰到结束标记或达到一定长度时停止</a:t>
            </a:r>
            <a:endParaRPr lang="zh-CN" altLang="en-US">
              <a:solidFill>
                <a:schemeClr val="bg1"/>
              </a:solidFill>
              <a:latin typeface="+mn-lt"/>
              <a:ea typeface="+mn-ea"/>
              <a:sym typeface="FZLanTingHeiS-R-GB" panose="02000000000000000000" charset="-122"/>
            </a:endParaRPr>
          </a:p>
        </p:txBody>
      </p:sp>
      <p:sp>
        <p:nvSpPr>
          <p:cNvPr id="22" name="TextBox 13"/>
          <p:cNvSpPr txBox="1">
            <a:spLocks noChangeArrowheads="1"/>
          </p:cNvSpPr>
          <p:nvPr/>
        </p:nvSpPr>
        <p:spPr bwMode="auto">
          <a:xfrm>
            <a:off x="3345815" y="10741660"/>
            <a:ext cx="3359785" cy="16617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charset="0"/>
                <a:ea typeface="宋体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charset="0"/>
                <a:ea typeface="宋体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charset="0"/>
                <a:ea typeface="宋体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charset="0"/>
                <a:ea typeface="宋体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charset="0"/>
                <a:ea typeface="宋体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charset="0"/>
                <a:ea typeface="宋体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charset="0"/>
                <a:ea typeface="宋体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charset="0"/>
                <a:ea typeface="宋体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zh-CN" altLang="en-US">
                <a:solidFill>
                  <a:schemeClr val="bg1"/>
                </a:solidFill>
                <a:latin typeface="+mn-lt"/>
                <a:ea typeface="+mn-ea"/>
                <a:sym typeface="FZLanTingHeiS-R-GB" panose="02000000000000000000" charset="-122"/>
              </a:rPr>
              <a:t>长度限制指的是「一次」生成时的上下文长度</a:t>
            </a:r>
            <a:endParaRPr lang="zh-CN" altLang="en-US">
              <a:solidFill>
                <a:schemeClr val="bg1"/>
              </a:solidFill>
              <a:latin typeface="+mn-lt"/>
              <a:ea typeface="+mn-ea"/>
              <a:sym typeface="FZLanTingHeiS-R-GB" panose="02000000000000000000" charset="-122"/>
            </a:endParaRPr>
          </a:p>
        </p:txBody>
      </p:sp>
      <p:sp>
        <p:nvSpPr>
          <p:cNvPr id="47134" name="TextBox 13"/>
          <p:cNvSpPr txBox="1">
            <a:spLocks noChangeArrowheads="1"/>
          </p:cNvSpPr>
          <p:nvPr/>
        </p:nvSpPr>
        <p:spPr bwMode="auto">
          <a:xfrm>
            <a:off x="17950815" y="4485005"/>
            <a:ext cx="3359150" cy="553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charset="0"/>
                <a:ea typeface="宋体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charset="0"/>
                <a:ea typeface="宋体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charset="0"/>
                <a:ea typeface="宋体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charset="0"/>
                <a:ea typeface="宋体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charset="0"/>
                <a:ea typeface="宋体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charset="0"/>
                <a:ea typeface="宋体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charset="0"/>
                <a:ea typeface="宋体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charset="0"/>
                <a:ea typeface="宋体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zh-CN" altLang="en-US">
                <a:solidFill>
                  <a:schemeClr val="bg1"/>
                </a:solidFill>
                <a:latin typeface="+mn-lt"/>
                <a:ea typeface="+mn-ea"/>
                <a:sym typeface="FZLanTingHeiS-R-GB" panose="02000000000000000000" charset="-122"/>
              </a:rPr>
              <a:t>模型设计</a:t>
            </a:r>
            <a:endParaRPr lang="zh-CN" altLang="en-US">
              <a:solidFill>
                <a:schemeClr val="bg1"/>
              </a:solidFill>
              <a:latin typeface="+mn-lt"/>
              <a:ea typeface="+mn-ea"/>
              <a:sym typeface="FZLanTingHeiS-R-GB" panose="02000000000000000000" charset="-122"/>
            </a:endParaRPr>
          </a:p>
        </p:txBody>
      </p:sp>
      <p:sp>
        <p:nvSpPr>
          <p:cNvPr id="47136" name="TextBox 13"/>
          <p:cNvSpPr txBox="1">
            <a:spLocks noChangeArrowheads="1"/>
          </p:cNvSpPr>
          <p:nvPr/>
        </p:nvSpPr>
        <p:spPr bwMode="auto">
          <a:xfrm>
            <a:off x="17950815" y="7770495"/>
            <a:ext cx="3359150" cy="553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charset="0"/>
                <a:ea typeface="宋体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charset="0"/>
                <a:ea typeface="宋体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charset="0"/>
                <a:ea typeface="宋体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charset="0"/>
                <a:ea typeface="宋体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charset="0"/>
                <a:ea typeface="宋体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charset="0"/>
                <a:ea typeface="宋体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charset="0"/>
                <a:ea typeface="宋体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charset="0"/>
                <a:ea typeface="宋体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zh-CN" altLang="en-US">
                <a:solidFill>
                  <a:schemeClr val="bg1"/>
                </a:solidFill>
                <a:latin typeface="+mn-lt"/>
                <a:ea typeface="+mn-ea"/>
                <a:sym typeface="FZLanTingHeiS-R-GB" panose="02000000000000000000" charset="-122"/>
              </a:rPr>
              <a:t>内存占用</a:t>
            </a:r>
            <a:endParaRPr lang="zh-CN" altLang="en-US">
              <a:solidFill>
                <a:schemeClr val="bg1"/>
              </a:solidFill>
              <a:latin typeface="+mn-lt"/>
              <a:ea typeface="+mn-ea"/>
              <a:sym typeface="FZLanTingHeiS-R-GB" panose="02000000000000000000" charset="-122"/>
            </a:endParaRPr>
          </a:p>
        </p:txBody>
      </p:sp>
      <p:sp>
        <p:nvSpPr>
          <p:cNvPr id="47138" name="TextBox 13"/>
          <p:cNvSpPr txBox="1">
            <a:spLocks noChangeArrowheads="1"/>
          </p:cNvSpPr>
          <p:nvPr/>
        </p:nvSpPr>
        <p:spPr bwMode="auto">
          <a:xfrm>
            <a:off x="17950815" y="11045825"/>
            <a:ext cx="3359150" cy="553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charset="0"/>
                <a:ea typeface="宋体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charset="0"/>
                <a:ea typeface="宋体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charset="0"/>
                <a:ea typeface="宋体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charset="0"/>
                <a:ea typeface="宋体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charset="0"/>
                <a:ea typeface="宋体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charset="0"/>
                <a:ea typeface="宋体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charset="0"/>
                <a:ea typeface="宋体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charset="0"/>
                <a:ea typeface="宋体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zh-CN" altLang="en-US">
                <a:solidFill>
                  <a:schemeClr val="bg1"/>
                </a:solidFill>
                <a:latin typeface="+mn-lt"/>
                <a:ea typeface="+mn-ea"/>
                <a:sym typeface="FZLanTingHeiS-R-GB" panose="02000000000000000000" charset="-122"/>
              </a:rPr>
              <a:t>计算效率</a:t>
            </a:r>
            <a:endParaRPr lang="zh-CN" altLang="en-US">
              <a:solidFill>
                <a:schemeClr val="bg1"/>
              </a:solidFill>
              <a:latin typeface="+mn-lt"/>
              <a:ea typeface="+mn-ea"/>
              <a:sym typeface="FZLanTingHeiS-R-GB" panose="02000000000000000000" charset="-122"/>
            </a:endParaRP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文本框 11"/>
          <p:cNvSpPr txBox="1"/>
          <p:nvPr/>
        </p:nvSpPr>
        <p:spPr>
          <a:xfrm>
            <a:off x="3127375" y="4764405"/>
            <a:ext cx="18262600" cy="2181860"/>
          </a:xfrm>
          <a:prstGeom prst="rect">
            <a:avLst/>
          </a:prstGeom>
          <a:ln w="25400">
            <a:miter lim="400000"/>
          </a:ln>
        </p:spPr>
        <p:txBody>
          <a:bodyPr wrap="square" tIns="91439" bIns="91439">
            <a:spAutoFit/>
          </a:bodyPr>
          <a:lstStyle>
            <a:lvl1pPr algn="ctr">
              <a:defRPr sz="13000">
                <a:solidFill>
                  <a:srgbClr val="FFFFFF"/>
                </a:solidFill>
                <a:latin typeface="FZLanTingHeiS-DB-GB" panose="02000000000000000000" charset="-122"/>
                <a:ea typeface="FZLanTingHeiS-DB-GB" panose="02000000000000000000" charset="-122"/>
                <a:cs typeface="FZLanTingHeiS-DB-GB" panose="02000000000000000000" charset="-122"/>
                <a:sym typeface="FZLanTingHeiS-DB-GB" panose="02000000000000000000" charset="-122"/>
              </a:defRPr>
            </a:lvl1pPr>
          </a:lstStyle>
          <a:p>
            <a:r>
              <a:rPr lang="zh-CN" altLang="en-US">
                <a:sym typeface="+mn-ea"/>
              </a:rPr>
              <a:t>大模型时代以前</a:t>
            </a:r>
            <a:endParaRPr lang="zh-CN" altLang="en-US">
              <a:sym typeface="+mn-ea"/>
            </a:endParaRPr>
          </a:p>
        </p:txBody>
      </p:sp>
      <p:sp>
        <p:nvSpPr>
          <p:cNvPr id="114" name="此处可为PPT标题页面"/>
          <p:cNvSpPr txBox="1"/>
          <p:nvPr/>
        </p:nvSpPr>
        <p:spPr>
          <a:xfrm>
            <a:off x="2135336" y="7527184"/>
            <a:ext cx="20246975" cy="716915"/>
          </a:xfrm>
          <a:prstGeom prst="rect">
            <a:avLst/>
          </a:prstGeom>
          <a:ln w="254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defTabSz="825500">
              <a:defRPr sz="4000">
                <a:solidFill>
                  <a:srgbClr val="FFFFFF"/>
                </a:solidFill>
                <a:latin typeface="FZLanTingKanHeiS-R-GB" panose="02000000000000000000" charset="-122"/>
                <a:ea typeface="FZLanTingKanHeiS-R-GB" panose="02000000000000000000" charset="-122"/>
                <a:cs typeface="FZLanTingKanHeiS-R-GB" panose="02000000000000000000" charset="-122"/>
                <a:sym typeface="FZLanTingKanHeiS-R-GB" panose="02000000000000000000" charset="-122"/>
              </a:defRPr>
            </a:lvl1pPr>
          </a:lstStyle>
          <a:p>
            <a:pPr algn="ctr"/>
            <a:r>
              <a:rPr lang="zh-CN"/>
              <a:t>框架选择、算法选型、模型训练、部署推理……</a:t>
            </a:r>
            <a:r>
              <a:rPr lang="zh-CN">
                <a:sym typeface="+mn-ea"/>
              </a:rPr>
              <a:t>需要深度学习</a:t>
            </a:r>
            <a:r>
              <a:rPr lang="zh-CN">
                <a:sym typeface="+mn-ea"/>
              </a:rPr>
              <a:t>算法知识+大量的算力和数据</a:t>
            </a:r>
            <a:endParaRPr lang="zh-CN"/>
          </a:p>
        </p:txBody>
      </p:sp>
      <p:sp>
        <p:nvSpPr>
          <p:cNvPr id="2" name="Text Box 1"/>
          <p:cNvSpPr txBox="1"/>
          <p:nvPr/>
        </p:nvSpPr>
        <p:spPr>
          <a:xfrm>
            <a:off x="6498590" y="8825230"/>
            <a:ext cx="10368280" cy="1289050"/>
          </a:xfrm>
          <a:prstGeom prst="rect">
            <a:avLst/>
          </a:prstGeom>
          <a:noFill/>
          <a:ln w="254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91439" tIns="91439" rIns="91439" bIns="91439" numCol="1" spcCol="38100" rtlCol="0" anchor="t" forceAA="0">
            <a:spAutoFit/>
          </a:bodyPr>
          <a:p>
            <a:pPr marL="571500" marR="0" indent="-57150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36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FZLanTingHeiS-R-GB" panose="02000000000000000000" charset="-122"/>
              </a:rPr>
              <a:t>开发流程</a:t>
            </a:r>
            <a:endParaRPr kumimoji="0" lang="zh-CN" altLang="en-US" sz="3600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FZLanTingHeiS-R-GB" panose="02000000000000000000" charset="-122"/>
            </a:endParaRPr>
          </a:p>
          <a:p>
            <a:pPr marL="571500" marR="0" indent="-57150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36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FZLanTingHeiS-R-GB" panose="02000000000000000000" charset="-122"/>
              </a:rPr>
              <a:t>基本逻辑</a:t>
            </a:r>
            <a:endParaRPr kumimoji="0" lang="zh-CN" altLang="en-US" sz="3600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FZLanTingHeiS-R-GB" panose="02000000000000000000" charset="-122"/>
            </a:endParaRP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稻壳儿小白白(http://dwz.cn/Wu2UP)"/>
          <p:cNvSpPr/>
          <p:nvPr/>
        </p:nvSpPr>
        <p:spPr bwMode="auto">
          <a:xfrm>
            <a:off x="1002665" y="5859145"/>
            <a:ext cx="21021675" cy="5760085"/>
          </a:xfrm>
          <a:custGeom>
            <a:avLst/>
            <a:gdLst>
              <a:gd name="T0" fmla="*/ 2147483647 w 1735"/>
              <a:gd name="T1" fmla="*/ 2147483647 h 784"/>
              <a:gd name="T2" fmla="*/ 2147483647 w 1735"/>
              <a:gd name="T3" fmla="*/ 2147483647 h 784"/>
              <a:gd name="T4" fmla="*/ 2147483647 w 1735"/>
              <a:gd name="T5" fmla="*/ 2147483647 h 784"/>
              <a:gd name="T6" fmla="*/ 2147483647 w 1735"/>
              <a:gd name="T7" fmla="*/ 2147483647 h 784"/>
              <a:gd name="T8" fmla="*/ 2147483647 w 1735"/>
              <a:gd name="T9" fmla="*/ 2147483647 h 784"/>
              <a:gd name="T10" fmla="*/ 2147483647 w 1735"/>
              <a:gd name="T11" fmla="*/ 2147483647 h 784"/>
              <a:gd name="T12" fmla="*/ 2147483647 w 1735"/>
              <a:gd name="T13" fmla="*/ 2147483647 h 784"/>
              <a:gd name="T14" fmla="*/ 2147483647 w 1735"/>
              <a:gd name="T15" fmla="*/ 2147483647 h 784"/>
              <a:gd name="T16" fmla="*/ 2147483647 w 1735"/>
              <a:gd name="T17" fmla="*/ 2147483647 h 784"/>
              <a:gd name="T18" fmla="*/ 2147483647 w 1735"/>
              <a:gd name="T19" fmla="*/ 2147483647 h 784"/>
              <a:gd name="T20" fmla="*/ 0 w 1735"/>
              <a:gd name="T21" fmla="*/ 0 h 784"/>
              <a:gd name="T22" fmla="*/ 2147483647 w 1735"/>
              <a:gd name="T23" fmla="*/ 2147483647 h 784"/>
              <a:gd name="T24" fmla="*/ 2147483647 w 1735"/>
              <a:gd name="T25" fmla="*/ 2147483647 h 784"/>
              <a:gd name="T26" fmla="*/ 2147483647 w 1735"/>
              <a:gd name="T27" fmla="*/ 2147483647 h 784"/>
              <a:gd name="T28" fmla="*/ 2147483647 w 1735"/>
              <a:gd name="T29" fmla="*/ 2147483647 h 784"/>
              <a:gd name="T30" fmla="*/ 2147483647 w 1735"/>
              <a:gd name="T31" fmla="*/ 2147483647 h 784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1735" h="784">
                <a:moveTo>
                  <a:pt x="1548" y="674"/>
                </a:moveTo>
                <a:cubicBezTo>
                  <a:pt x="1577" y="645"/>
                  <a:pt x="1577" y="645"/>
                  <a:pt x="1577" y="645"/>
                </a:cubicBezTo>
                <a:cubicBezTo>
                  <a:pt x="1735" y="724"/>
                  <a:pt x="1735" y="724"/>
                  <a:pt x="1735" y="724"/>
                </a:cubicBezTo>
                <a:cubicBezTo>
                  <a:pt x="1437" y="784"/>
                  <a:pt x="1437" y="784"/>
                  <a:pt x="1437" y="784"/>
                </a:cubicBezTo>
                <a:cubicBezTo>
                  <a:pt x="1474" y="748"/>
                  <a:pt x="1474" y="748"/>
                  <a:pt x="1474" y="748"/>
                </a:cubicBezTo>
                <a:cubicBezTo>
                  <a:pt x="1425" y="747"/>
                  <a:pt x="1376" y="745"/>
                  <a:pt x="1328" y="742"/>
                </a:cubicBezTo>
                <a:cubicBezTo>
                  <a:pt x="1190" y="733"/>
                  <a:pt x="1058" y="716"/>
                  <a:pt x="930" y="692"/>
                </a:cubicBezTo>
                <a:cubicBezTo>
                  <a:pt x="698" y="635"/>
                  <a:pt x="578" y="571"/>
                  <a:pt x="571" y="498"/>
                </a:cubicBezTo>
                <a:cubicBezTo>
                  <a:pt x="562" y="453"/>
                  <a:pt x="606" y="407"/>
                  <a:pt x="702" y="361"/>
                </a:cubicBezTo>
                <a:cubicBezTo>
                  <a:pt x="824" y="313"/>
                  <a:pt x="906" y="271"/>
                  <a:pt x="948" y="236"/>
                </a:cubicBezTo>
                <a:cubicBezTo>
                  <a:pt x="1053" y="130"/>
                  <a:pt x="737" y="51"/>
                  <a:pt x="0" y="0"/>
                </a:cubicBezTo>
                <a:cubicBezTo>
                  <a:pt x="754" y="31"/>
                  <a:pt x="1085" y="112"/>
                  <a:pt x="993" y="243"/>
                </a:cubicBezTo>
                <a:cubicBezTo>
                  <a:pt x="968" y="274"/>
                  <a:pt x="896" y="312"/>
                  <a:pt x="777" y="359"/>
                </a:cubicBezTo>
                <a:cubicBezTo>
                  <a:pt x="664" y="409"/>
                  <a:pt x="631" y="463"/>
                  <a:pt x="678" y="520"/>
                </a:cubicBezTo>
                <a:cubicBezTo>
                  <a:pt x="761" y="606"/>
                  <a:pt x="977" y="656"/>
                  <a:pt x="1328" y="670"/>
                </a:cubicBezTo>
                <a:cubicBezTo>
                  <a:pt x="1396" y="673"/>
                  <a:pt x="1470" y="674"/>
                  <a:pt x="1548" y="674"/>
                </a:cubicBezTo>
                <a:close/>
              </a:path>
            </a:pathLst>
          </a:custGeom>
          <a:solidFill>
            <a:srgbClr val="C1C7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121682" tIns="60841" rIns="121682" bIns="60841"/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9219" name="稻壳儿小白白(http://dwz.cn/Wu2UP)"/>
          <p:cNvPicPr>
            <a:picLocks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2900" y="7856855"/>
            <a:ext cx="2295525" cy="3415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0" name="稻壳儿小白白(http://dwz.cn/Wu2UP)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6135" y="6824345"/>
            <a:ext cx="1796415" cy="2664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1" name="稻壳儿小白白(http://dwz.cn/Wu2UP)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98425" y="4626610"/>
            <a:ext cx="1720215" cy="25565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2" name="稻壳儿小白白(http://dwz.cn/Wu2UP)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6875" y="4164965"/>
            <a:ext cx="1547495" cy="22936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3" name="稻壳儿小白白(http://dwz.cn/Wu2UP)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28815" y="7183120"/>
            <a:ext cx="2295525" cy="341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4" name="稻壳儿小白白(http://dwz.cn/Wu2UP)"/>
          <p:cNvSpPr>
            <a:spLocks noEditPoints="1"/>
          </p:cNvSpPr>
          <p:nvPr/>
        </p:nvSpPr>
        <p:spPr bwMode="auto">
          <a:xfrm>
            <a:off x="6008370" y="4391025"/>
            <a:ext cx="595630" cy="449580"/>
          </a:xfrm>
          <a:custGeom>
            <a:avLst/>
            <a:gdLst>
              <a:gd name="T0" fmla="*/ 2147483647 w 57"/>
              <a:gd name="T1" fmla="*/ 1222763170 h 46"/>
              <a:gd name="T2" fmla="*/ 2147483647 w 57"/>
              <a:gd name="T3" fmla="*/ 1222763170 h 46"/>
              <a:gd name="T4" fmla="*/ 2147483647 w 57"/>
              <a:gd name="T5" fmla="*/ 1222763170 h 46"/>
              <a:gd name="T6" fmla="*/ 2147483647 w 57"/>
              <a:gd name="T7" fmla="*/ 1222763170 h 46"/>
              <a:gd name="T8" fmla="*/ 1271942766 w 57"/>
              <a:gd name="T9" fmla="*/ 271728140 h 46"/>
              <a:gd name="T10" fmla="*/ 181708035 w 57"/>
              <a:gd name="T11" fmla="*/ 1222763170 h 46"/>
              <a:gd name="T12" fmla="*/ 136281026 w 57"/>
              <a:gd name="T13" fmla="*/ 1222763170 h 46"/>
              <a:gd name="T14" fmla="*/ 90854018 w 57"/>
              <a:gd name="T15" fmla="*/ 1222763170 h 46"/>
              <a:gd name="T16" fmla="*/ 0 w 57"/>
              <a:gd name="T17" fmla="*/ 1086905830 h 46"/>
              <a:gd name="T18" fmla="*/ 0 w 57"/>
              <a:gd name="T19" fmla="*/ 1041615564 h 46"/>
              <a:gd name="T20" fmla="*/ 1181088748 w 57"/>
              <a:gd name="T21" fmla="*/ 45290267 h 46"/>
              <a:gd name="T22" fmla="*/ 1408217052 w 57"/>
              <a:gd name="T23" fmla="*/ 45290267 h 46"/>
              <a:gd name="T24" fmla="*/ 1817053391 w 57"/>
              <a:gd name="T25" fmla="*/ 362301943 h 46"/>
              <a:gd name="T26" fmla="*/ 1817053391 w 57"/>
              <a:gd name="T27" fmla="*/ 45290267 h 46"/>
              <a:gd name="T28" fmla="*/ 1862480400 w 57"/>
              <a:gd name="T29" fmla="*/ 0 h 46"/>
              <a:gd name="T30" fmla="*/ 2147483647 w 57"/>
              <a:gd name="T31" fmla="*/ 0 h 46"/>
              <a:gd name="T32" fmla="*/ 2147483647 w 57"/>
              <a:gd name="T33" fmla="*/ 45290267 h 46"/>
              <a:gd name="T34" fmla="*/ 2147483647 w 57"/>
              <a:gd name="T35" fmla="*/ 724603887 h 46"/>
              <a:gd name="T36" fmla="*/ 2147483647 w 57"/>
              <a:gd name="T37" fmla="*/ 1041615564 h 46"/>
              <a:gd name="T38" fmla="*/ 2147483647 w 57"/>
              <a:gd name="T39" fmla="*/ 1086905830 h 46"/>
              <a:gd name="T40" fmla="*/ 2147483647 w 57"/>
              <a:gd name="T41" fmla="*/ 1222763170 h 46"/>
              <a:gd name="T42" fmla="*/ 2147483647 w 57"/>
              <a:gd name="T43" fmla="*/ 1992657324 h 46"/>
              <a:gd name="T44" fmla="*/ 2135042453 w 57"/>
              <a:gd name="T45" fmla="*/ 2083231127 h 46"/>
              <a:gd name="T46" fmla="*/ 1499071070 w 57"/>
              <a:gd name="T47" fmla="*/ 2083231127 h 46"/>
              <a:gd name="T48" fmla="*/ 1499071070 w 57"/>
              <a:gd name="T49" fmla="*/ 1449201044 h 46"/>
              <a:gd name="T50" fmla="*/ 1090234731 w 57"/>
              <a:gd name="T51" fmla="*/ 1449201044 h 46"/>
              <a:gd name="T52" fmla="*/ 1090234731 w 57"/>
              <a:gd name="T53" fmla="*/ 2083231127 h 46"/>
              <a:gd name="T54" fmla="*/ 454263348 w 57"/>
              <a:gd name="T55" fmla="*/ 2083231127 h 46"/>
              <a:gd name="T56" fmla="*/ 363409330 w 57"/>
              <a:gd name="T57" fmla="*/ 1992657324 h 46"/>
              <a:gd name="T58" fmla="*/ 363409330 w 57"/>
              <a:gd name="T59" fmla="*/ 1222763170 h 46"/>
              <a:gd name="T60" fmla="*/ 363409330 w 57"/>
              <a:gd name="T61" fmla="*/ 1177479633 h 46"/>
              <a:gd name="T62" fmla="*/ 1271942766 w 57"/>
              <a:gd name="T63" fmla="*/ 407585480 h 46"/>
              <a:gd name="T64" fmla="*/ 2147483647 w 57"/>
              <a:gd name="T65" fmla="*/ 1177479633 h 46"/>
              <a:gd name="T66" fmla="*/ 2147483647 w 57"/>
              <a:gd name="T67" fmla="*/ 1222763170 h 46"/>
              <a:gd name="T68" fmla="*/ 2147483647 w 57"/>
              <a:gd name="T69" fmla="*/ 1992657324 h 4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</a:gdLst>
            <a:ahLst/>
            <a:cxnLst>
              <a:cxn ang="T70">
                <a:pos x="T0" y="T1"/>
              </a:cxn>
              <a:cxn ang="T71">
                <a:pos x="T2" y="T3"/>
              </a:cxn>
              <a:cxn ang="T72">
                <a:pos x="T4" y="T5"/>
              </a:cxn>
              <a:cxn ang="T73">
                <a:pos x="T6" y="T7"/>
              </a:cxn>
              <a:cxn ang="T74">
                <a:pos x="T8" y="T9"/>
              </a:cxn>
              <a:cxn ang="T75">
                <a:pos x="T10" y="T11"/>
              </a:cxn>
              <a:cxn ang="T76">
                <a:pos x="T12" y="T13"/>
              </a:cxn>
              <a:cxn ang="T77">
                <a:pos x="T14" y="T15"/>
              </a:cxn>
              <a:cxn ang="T78">
                <a:pos x="T16" y="T17"/>
              </a:cxn>
              <a:cxn ang="T79">
                <a:pos x="T18" y="T19"/>
              </a:cxn>
              <a:cxn ang="T80">
                <a:pos x="T20" y="T21"/>
              </a:cxn>
              <a:cxn ang="T81">
                <a:pos x="T22" y="T23"/>
              </a:cxn>
              <a:cxn ang="T82">
                <a:pos x="T24" y="T25"/>
              </a:cxn>
              <a:cxn ang="T83">
                <a:pos x="T26" y="T27"/>
              </a:cxn>
              <a:cxn ang="T84">
                <a:pos x="T28" y="T29"/>
              </a:cxn>
              <a:cxn ang="T85">
                <a:pos x="T30" y="T31"/>
              </a:cxn>
              <a:cxn ang="T86">
                <a:pos x="T32" y="T33"/>
              </a:cxn>
              <a:cxn ang="T87">
                <a:pos x="T34" y="T35"/>
              </a:cxn>
              <a:cxn ang="T88">
                <a:pos x="T36" y="T37"/>
              </a:cxn>
              <a:cxn ang="T89">
                <a:pos x="T38" y="T39"/>
              </a:cxn>
              <a:cxn ang="T90">
                <a:pos x="T40" y="T41"/>
              </a:cxn>
              <a:cxn ang="T91">
                <a:pos x="T42" y="T43"/>
              </a:cxn>
              <a:cxn ang="T92">
                <a:pos x="T44" y="T45"/>
              </a:cxn>
              <a:cxn ang="T93">
                <a:pos x="T46" y="T47"/>
              </a:cxn>
              <a:cxn ang="T94">
                <a:pos x="T48" y="T49"/>
              </a:cxn>
              <a:cxn ang="T95">
                <a:pos x="T50" y="T51"/>
              </a:cxn>
              <a:cxn ang="T96">
                <a:pos x="T52" y="T53"/>
              </a:cxn>
              <a:cxn ang="T97">
                <a:pos x="T54" y="T55"/>
              </a:cxn>
              <a:cxn ang="T98">
                <a:pos x="T56" y="T57"/>
              </a:cxn>
              <a:cxn ang="T99">
                <a:pos x="T58" y="T59"/>
              </a:cxn>
              <a:cxn ang="T100">
                <a:pos x="T60" y="T61"/>
              </a:cxn>
              <a:cxn ang="T101">
                <a:pos x="T62" y="T63"/>
              </a:cxn>
              <a:cxn ang="T102">
                <a:pos x="T64" y="T65"/>
              </a:cxn>
              <a:cxn ang="T103">
                <a:pos x="T66" y="T67"/>
              </a:cxn>
              <a:cxn ang="T104">
                <a:pos x="T68" y="T69"/>
              </a:cxn>
            </a:cxnLst>
            <a:rect l="0" t="0" r="r" b="b"/>
            <a:pathLst>
              <a:path w="57" h="46">
                <a:moveTo>
                  <a:pt x="55" y="27"/>
                </a:moveTo>
                <a:cubicBezTo>
                  <a:pt x="55" y="27"/>
                  <a:pt x="54" y="27"/>
                  <a:pt x="54" y="27"/>
                </a:cubicBezTo>
                <a:cubicBezTo>
                  <a:pt x="54" y="27"/>
                  <a:pt x="54" y="27"/>
                  <a:pt x="54" y="27"/>
                </a:cubicBezTo>
                <a:cubicBezTo>
                  <a:pt x="54" y="27"/>
                  <a:pt x="53" y="27"/>
                  <a:pt x="53" y="27"/>
                </a:cubicBezTo>
                <a:cubicBezTo>
                  <a:pt x="28" y="6"/>
                  <a:pt x="28" y="6"/>
                  <a:pt x="28" y="6"/>
                </a:cubicBezTo>
                <a:cubicBezTo>
                  <a:pt x="4" y="27"/>
                  <a:pt x="4" y="27"/>
                  <a:pt x="4" y="27"/>
                </a:cubicBezTo>
                <a:cubicBezTo>
                  <a:pt x="4" y="27"/>
                  <a:pt x="3" y="27"/>
                  <a:pt x="3" y="27"/>
                </a:cubicBezTo>
                <a:cubicBezTo>
                  <a:pt x="3" y="27"/>
                  <a:pt x="2" y="27"/>
                  <a:pt x="2" y="27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24"/>
                  <a:pt x="0" y="23"/>
                  <a:pt x="0" y="23"/>
                </a:cubicBezTo>
                <a:cubicBezTo>
                  <a:pt x="26" y="1"/>
                  <a:pt x="26" y="1"/>
                  <a:pt x="26" y="1"/>
                </a:cubicBezTo>
                <a:cubicBezTo>
                  <a:pt x="27" y="0"/>
                  <a:pt x="30" y="0"/>
                  <a:pt x="31" y="1"/>
                </a:cubicBezTo>
                <a:cubicBezTo>
                  <a:pt x="40" y="8"/>
                  <a:pt x="40" y="8"/>
                  <a:pt x="40" y="8"/>
                </a:cubicBezTo>
                <a:cubicBezTo>
                  <a:pt x="40" y="1"/>
                  <a:pt x="40" y="1"/>
                  <a:pt x="40" y="1"/>
                </a:cubicBezTo>
                <a:cubicBezTo>
                  <a:pt x="40" y="1"/>
                  <a:pt x="40" y="0"/>
                  <a:pt x="41" y="0"/>
                </a:cubicBezTo>
                <a:cubicBezTo>
                  <a:pt x="48" y="0"/>
                  <a:pt x="48" y="0"/>
                  <a:pt x="48" y="0"/>
                </a:cubicBezTo>
                <a:cubicBezTo>
                  <a:pt x="49" y="0"/>
                  <a:pt x="49" y="1"/>
                  <a:pt x="49" y="1"/>
                </a:cubicBezTo>
                <a:cubicBezTo>
                  <a:pt x="49" y="16"/>
                  <a:pt x="49" y="16"/>
                  <a:pt x="49" y="16"/>
                </a:cubicBezTo>
                <a:cubicBezTo>
                  <a:pt x="57" y="23"/>
                  <a:pt x="57" y="23"/>
                  <a:pt x="57" y="23"/>
                </a:cubicBezTo>
                <a:cubicBezTo>
                  <a:pt x="57" y="23"/>
                  <a:pt x="57" y="24"/>
                  <a:pt x="57" y="24"/>
                </a:cubicBezTo>
                <a:lnTo>
                  <a:pt x="55" y="27"/>
                </a:lnTo>
                <a:close/>
                <a:moveTo>
                  <a:pt x="49" y="44"/>
                </a:moveTo>
                <a:cubicBezTo>
                  <a:pt x="49" y="45"/>
                  <a:pt x="48" y="46"/>
                  <a:pt x="47" y="46"/>
                </a:cubicBezTo>
                <a:cubicBezTo>
                  <a:pt x="33" y="46"/>
                  <a:pt x="33" y="46"/>
                  <a:pt x="33" y="46"/>
                </a:cubicBezTo>
                <a:cubicBezTo>
                  <a:pt x="33" y="32"/>
                  <a:pt x="33" y="32"/>
                  <a:pt x="33" y="32"/>
                </a:cubicBezTo>
                <a:cubicBezTo>
                  <a:pt x="24" y="32"/>
                  <a:pt x="24" y="32"/>
                  <a:pt x="24" y="32"/>
                </a:cubicBezTo>
                <a:cubicBezTo>
                  <a:pt x="24" y="46"/>
                  <a:pt x="24" y="46"/>
                  <a:pt x="24" y="46"/>
                </a:cubicBezTo>
                <a:cubicBezTo>
                  <a:pt x="10" y="46"/>
                  <a:pt x="10" y="46"/>
                  <a:pt x="10" y="46"/>
                </a:cubicBezTo>
                <a:cubicBezTo>
                  <a:pt x="9" y="46"/>
                  <a:pt x="8" y="45"/>
                  <a:pt x="8" y="44"/>
                </a:cubicBezTo>
                <a:cubicBezTo>
                  <a:pt x="8" y="27"/>
                  <a:pt x="8" y="27"/>
                  <a:pt x="8" y="27"/>
                </a:cubicBezTo>
                <a:cubicBezTo>
                  <a:pt x="8" y="27"/>
                  <a:pt x="8" y="26"/>
                  <a:pt x="8" y="26"/>
                </a:cubicBezTo>
                <a:cubicBezTo>
                  <a:pt x="28" y="9"/>
                  <a:pt x="28" y="9"/>
                  <a:pt x="28" y="9"/>
                </a:cubicBezTo>
                <a:cubicBezTo>
                  <a:pt x="49" y="26"/>
                  <a:pt x="49" y="26"/>
                  <a:pt x="49" y="26"/>
                </a:cubicBezTo>
                <a:cubicBezTo>
                  <a:pt x="49" y="26"/>
                  <a:pt x="49" y="27"/>
                  <a:pt x="49" y="27"/>
                </a:cubicBezTo>
                <a:lnTo>
                  <a:pt x="49" y="4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121682" tIns="60841" rIns="121682" bIns="60841"/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225" name="稻壳儿小白白(http://dwz.cn/Wu2UP)"/>
          <p:cNvSpPr>
            <a:spLocks noEditPoints="1"/>
          </p:cNvSpPr>
          <p:nvPr/>
        </p:nvSpPr>
        <p:spPr bwMode="auto">
          <a:xfrm>
            <a:off x="13453110" y="4852670"/>
            <a:ext cx="649605" cy="596900"/>
          </a:xfrm>
          <a:custGeom>
            <a:avLst/>
            <a:gdLst>
              <a:gd name="T0" fmla="*/ 2147483647 w 64"/>
              <a:gd name="T1" fmla="*/ 2147483647 h 63"/>
              <a:gd name="T2" fmla="*/ 2147483647 w 64"/>
              <a:gd name="T3" fmla="*/ 2147483647 h 63"/>
              <a:gd name="T4" fmla="*/ 1801042959 w 64"/>
              <a:gd name="T5" fmla="*/ 2044504754 h 63"/>
              <a:gd name="T6" fmla="*/ 1157816138 w 64"/>
              <a:gd name="T7" fmla="*/ 2147483647 h 63"/>
              <a:gd name="T8" fmla="*/ 0 w 64"/>
              <a:gd name="T9" fmla="*/ 1107438172 h 63"/>
              <a:gd name="T10" fmla="*/ 1157816138 w 64"/>
              <a:gd name="T11" fmla="*/ 0 h 63"/>
              <a:gd name="T12" fmla="*/ 2147483647 w 64"/>
              <a:gd name="T13" fmla="*/ 1107438172 h 63"/>
              <a:gd name="T14" fmla="*/ 2101216786 w 64"/>
              <a:gd name="T15" fmla="*/ 1746346315 h 63"/>
              <a:gd name="T16" fmla="*/ 2147483647 w 64"/>
              <a:gd name="T17" fmla="*/ 2147483647 h 63"/>
              <a:gd name="T18" fmla="*/ 2147483647 w 64"/>
              <a:gd name="T19" fmla="*/ 2147483647 h 63"/>
              <a:gd name="T20" fmla="*/ 2147483647 w 64"/>
              <a:gd name="T21" fmla="*/ 2147483647 h 63"/>
              <a:gd name="T22" fmla="*/ 1157816138 w 64"/>
              <a:gd name="T23" fmla="*/ 383347497 h 63"/>
              <a:gd name="T24" fmla="*/ 428817881 w 64"/>
              <a:gd name="T25" fmla="*/ 1107438172 h 63"/>
              <a:gd name="T26" fmla="*/ 1157816138 w 64"/>
              <a:gd name="T27" fmla="*/ 1831535373 h 63"/>
              <a:gd name="T28" fmla="*/ 1886807845 w 64"/>
              <a:gd name="T29" fmla="*/ 1107438172 h 63"/>
              <a:gd name="T30" fmla="*/ 1157816138 w 64"/>
              <a:gd name="T31" fmla="*/ 383347497 h 63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64" h="63">
                <a:moveTo>
                  <a:pt x="59" y="63"/>
                </a:moveTo>
                <a:cubicBezTo>
                  <a:pt x="57" y="63"/>
                  <a:pt x="56" y="62"/>
                  <a:pt x="55" y="61"/>
                </a:cubicBezTo>
                <a:cubicBezTo>
                  <a:pt x="42" y="48"/>
                  <a:pt x="42" y="48"/>
                  <a:pt x="42" y="48"/>
                </a:cubicBezTo>
                <a:cubicBezTo>
                  <a:pt x="38" y="51"/>
                  <a:pt x="33" y="53"/>
                  <a:pt x="27" y="53"/>
                </a:cubicBezTo>
                <a:cubicBezTo>
                  <a:pt x="12" y="53"/>
                  <a:pt x="0" y="41"/>
                  <a:pt x="0" y="26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4" y="12"/>
                  <a:pt x="54" y="26"/>
                </a:cubicBezTo>
                <a:cubicBezTo>
                  <a:pt x="54" y="32"/>
                  <a:pt x="52" y="37"/>
                  <a:pt x="49" y="41"/>
                </a:cubicBezTo>
                <a:cubicBezTo>
                  <a:pt x="62" y="54"/>
                  <a:pt x="62" y="54"/>
                  <a:pt x="62" y="54"/>
                </a:cubicBezTo>
                <a:cubicBezTo>
                  <a:pt x="63" y="55"/>
                  <a:pt x="64" y="57"/>
                  <a:pt x="64" y="58"/>
                </a:cubicBezTo>
                <a:cubicBezTo>
                  <a:pt x="64" y="61"/>
                  <a:pt x="61" y="63"/>
                  <a:pt x="59" y="63"/>
                </a:cubicBezTo>
                <a:close/>
                <a:moveTo>
                  <a:pt x="27" y="9"/>
                </a:moveTo>
                <a:cubicBezTo>
                  <a:pt x="18" y="9"/>
                  <a:pt x="10" y="17"/>
                  <a:pt x="10" y="26"/>
                </a:cubicBezTo>
                <a:cubicBezTo>
                  <a:pt x="10" y="36"/>
                  <a:pt x="18" y="43"/>
                  <a:pt x="27" y="43"/>
                </a:cubicBezTo>
                <a:cubicBezTo>
                  <a:pt x="37" y="43"/>
                  <a:pt x="44" y="36"/>
                  <a:pt x="44" y="26"/>
                </a:cubicBezTo>
                <a:cubicBezTo>
                  <a:pt x="44" y="17"/>
                  <a:pt x="37" y="9"/>
                  <a:pt x="27" y="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121682" tIns="60841" rIns="121682" bIns="60841"/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226" name="稻壳儿小白白(http://dwz.cn/Wu2UP)"/>
          <p:cNvSpPr>
            <a:spLocks noEditPoints="1"/>
          </p:cNvSpPr>
          <p:nvPr/>
        </p:nvSpPr>
        <p:spPr bwMode="auto">
          <a:xfrm>
            <a:off x="9011920" y="7086600"/>
            <a:ext cx="772795" cy="544195"/>
          </a:xfrm>
          <a:custGeom>
            <a:avLst/>
            <a:gdLst>
              <a:gd name="T0" fmla="*/ 1572641301 w 158"/>
              <a:gd name="T1" fmla="*/ 1179517836 h 119"/>
              <a:gd name="T2" fmla="*/ 0 w 158"/>
              <a:gd name="T3" fmla="*/ 1179517836 h 119"/>
              <a:gd name="T4" fmla="*/ 0 w 158"/>
              <a:gd name="T5" fmla="*/ 0 h 119"/>
              <a:gd name="T6" fmla="*/ 89580374 w 158"/>
              <a:gd name="T7" fmla="*/ 0 h 119"/>
              <a:gd name="T8" fmla="*/ 89580374 w 158"/>
              <a:gd name="T9" fmla="*/ 1070485241 h 119"/>
              <a:gd name="T10" fmla="*/ 1572641301 w 158"/>
              <a:gd name="T11" fmla="*/ 1070485241 h 119"/>
              <a:gd name="T12" fmla="*/ 1572641301 w 158"/>
              <a:gd name="T13" fmla="*/ 1179517836 h 119"/>
              <a:gd name="T14" fmla="*/ 497670499 w 158"/>
              <a:gd name="T15" fmla="*/ 981280761 h 119"/>
              <a:gd name="T16" fmla="*/ 288648574 w 158"/>
              <a:gd name="T17" fmla="*/ 981280761 h 119"/>
              <a:gd name="T18" fmla="*/ 288648574 w 158"/>
              <a:gd name="T19" fmla="*/ 594714373 h 119"/>
              <a:gd name="T20" fmla="*/ 497670499 w 158"/>
              <a:gd name="T21" fmla="*/ 594714373 h 119"/>
              <a:gd name="T22" fmla="*/ 497670499 w 158"/>
              <a:gd name="T23" fmla="*/ 981280761 h 119"/>
              <a:gd name="T24" fmla="*/ 776368503 w 158"/>
              <a:gd name="T25" fmla="*/ 981280761 h 119"/>
              <a:gd name="T26" fmla="*/ 587250874 w 158"/>
              <a:gd name="T27" fmla="*/ 981280761 h 119"/>
              <a:gd name="T28" fmla="*/ 587250874 w 158"/>
              <a:gd name="T29" fmla="*/ 188326166 h 119"/>
              <a:gd name="T30" fmla="*/ 776368503 w 158"/>
              <a:gd name="T31" fmla="*/ 188326166 h 119"/>
              <a:gd name="T32" fmla="*/ 776368503 w 158"/>
              <a:gd name="T33" fmla="*/ 981280761 h 119"/>
              <a:gd name="T34" fmla="*/ 1084924528 w 158"/>
              <a:gd name="T35" fmla="*/ 981280761 h 119"/>
              <a:gd name="T36" fmla="*/ 885856328 w 158"/>
              <a:gd name="T37" fmla="*/ 981280761 h 119"/>
              <a:gd name="T38" fmla="*/ 885856328 w 158"/>
              <a:gd name="T39" fmla="*/ 386563240 h 119"/>
              <a:gd name="T40" fmla="*/ 1084924528 w 158"/>
              <a:gd name="T41" fmla="*/ 386563240 h 119"/>
              <a:gd name="T42" fmla="*/ 1084924528 w 158"/>
              <a:gd name="T43" fmla="*/ 981280761 h 119"/>
              <a:gd name="T44" fmla="*/ 1383526827 w 158"/>
              <a:gd name="T45" fmla="*/ 981280761 h 119"/>
              <a:gd name="T46" fmla="*/ 1184458628 w 158"/>
              <a:gd name="T47" fmla="*/ 981280761 h 119"/>
              <a:gd name="T48" fmla="*/ 1184458628 w 158"/>
              <a:gd name="T49" fmla="*/ 109032595 h 119"/>
              <a:gd name="T50" fmla="*/ 1383526827 w 158"/>
              <a:gd name="T51" fmla="*/ 109032595 h 119"/>
              <a:gd name="T52" fmla="*/ 1383526827 w 158"/>
              <a:gd name="T53" fmla="*/ 981280761 h 119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</a:gdLst>
            <a:ahLst/>
            <a:cxnLst>
              <a:cxn ang="T54">
                <a:pos x="T0" y="T1"/>
              </a:cxn>
              <a:cxn ang="T55">
                <a:pos x="T2" y="T3"/>
              </a:cxn>
              <a:cxn ang="T56">
                <a:pos x="T4" y="T5"/>
              </a:cxn>
              <a:cxn ang="T57">
                <a:pos x="T6" y="T7"/>
              </a:cxn>
              <a:cxn ang="T58">
                <a:pos x="T8" y="T9"/>
              </a:cxn>
              <a:cxn ang="T59">
                <a:pos x="T10" y="T11"/>
              </a:cxn>
              <a:cxn ang="T60">
                <a:pos x="T12" y="T13"/>
              </a:cxn>
              <a:cxn ang="T61">
                <a:pos x="T14" y="T15"/>
              </a:cxn>
              <a:cxn ang="T62">
                <a:pos x="T16" y="T17"/>
              </a:cxn>
              <a:cxn ang="T63">
                <a:pos x="T18" y="T19"/>
              </a:cxn>
              <a:cxn ang="T64">
                <a:pos x="T20" y="T21"/>
              </a:cxn>
              <a:cxn ang="T65">
                <a:pos x="T22" y="T23"/>
              </a:cxn>
              <a:cxn ang="T66">
                <a:pos x="T24" y="T25"/>
              </a:cxn>
              <a:cxn ang="T67">
                <a:pos x="T26" y="T27"/>
              </a:cxn>
              <a:cxn ang="T68">
                <a:pos x="T28" y="T29"/>
              </a:cxn>
              <a:cxn ang="T69">
                <a:pos x="T30" y="T31"/>
              </a:cxn>
              <a:cxn ang="T70">
                <a:pos x="T32" y="T33"/>
              </a:cxn>
              <a:cxn ang="T71">
                <a:pos x="T34" y="T35"/>
              </a:cxn>
              <a:cxn ang="T72">
                <a:pos x="T36" y="T37"/>
              </a:cxn>
              <a:cxn ang="T73">
                <a:pos x="T38" y="T39"/>
              </a:cxn>
              <a:cxn ang="T74">
                <a:pos x="T40" y="T41"/>
              </a:cxn>
              <a:cxn ang="T75">
                <a:pos x="T42" y="T43"/>
              </a:cxn>
              <a:cxn ang="T76">
                <a:pos x="T44" y="T45"/>
              </a:cxn>
              <a:cxn ang="T77">
                <a:pos x="T46" y="T47"/>
              </a:cxn>
              <a:cxn ang="T78">
                <a:pos x="T48" y="T49"/>
              </a:cxn>
              <a:cxn ang="T79">
                <a:pos x="T50" y="T51"/>
              </a:cxn>
              <a:cxn ang="T80">
                <a:pos x="T52" y="T53"/>
              </a:cxn>
            </a:cxnLst>
            <a:rect l="0" t="0" r="r" b="b"/>
            <a:pathLst>
              <a:path w="158" h="119">
                <a:moveTo>
                  <a:pt x="158" y="119"/>
                </a:moveTo>
                <a:lnTo>
                  <a:pt x="0" y="119"/>
                </a:lnTo>
                <a:lnTo>
                  <a:pt x="0" y="0"/>
                </a:lnTo>
                <a:lnTo>
                  <a:pt x="9" y="0"/>
                </a:lnTo>
                <a:lnTo>
                  <a:pt x="9" y="108"/>
                </a:lnTo>
                <a:lnTo>
                  <a:pt x="158" y="108"/>
                </a:lnTo>
                <a:lnTo>
                  <a:pt x="158" y="119"/>
                </a:lnTo>
                <a:close/>
                <a:moveTo>
                  <a:pt x="50" y="99"/>
                </a:moveTo>
                <a:lnTo>
                  <a:pt x="29" y="99"/>
                </a:lnTo>
                <a:lnTo>
                  <a:pt x="29" y="60"/>
                </a:lnTo>
                <a:lnTo>
                  <a:pt x="50" y="60"/>
                </a:lnTo>
                <a:lnTo>
                  <a:pt x="50" y="99"/>
                </a:lnTo>
                <a:close/>
                <a:moveTo>
                  <a:pt x="78" y="99"/>
                </a:moveTo>
                <a:lnTo>
                  <a:pt x="59" y="99"/>
                </a:lnTo>
                <a:lnTo>
                  <a:pt x="59" y="19"/>
                </a:lnTo>
                <a:lnTo>
                  <a:pt x="78" y="19"/>
                </a:lnTo>
                <a:lnTo>
                  <a:pt x="78" y="99"/>
                </a:lnTo>
                <a:close/>
                <a:moveTo>
                  <a:pt x="109" y="99"/>
                </a:moveTo>
                <a:lnTo>
                  <a:pt x="89" y="99"/>
                </a:lnTo>
                <a:lnTo>
                  <a:pt x="89" y="39"/>
                </a:lnTo>
                <a:lnTo>
                  <a:pt x="109" y="39"/>
                </a:lnTo>
                <a:lnTo>
                  <a:pt x="109" y="99"/>
                </a:lnTo>
                <a:close/>
                <a:moveTo>
                  <a:pt x="139" y="99"/>
                </a:moveTo>
                <a:lnTo>
                  <a:pt x="119" y="99"/>
                </a:lnTo>
                <a:lnTo>
                  <a:pt x="119" y="11"/>
                </a:lnTo>
                <a:lnTo>
                  <a:pt x="139" y="11"/>
                </a:lnTo>
                <a:lnTo>
                  <a:pt x="139" y="9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121682" tIns="60841" rIns="121682" bIns="60841"/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227" name="稻壳儿小白白(http://dwz.cn/Wu2UP)"/>
          <p:cNvSpPr>
            <a:spLocks noChangeAspect="1" noEditPoints="1"/>
          </p:cNvSpPr>
          <p:nvPr/>
        </p:nvSpPr>
        <p:spPr bwMode="auto">
          <a:xfrm>
            <a:off x="13113385" y="8549640"/>
            <a:ext cx="634365" cy="596900"/>
          </a:xfrm>
          <a:custGeom>
            <a:avLst/>
            <a:gdLst>
              <a:gd name="T0" fmla="*/ 2147483647 w 58"/>
              <a:gd name="T1" fmla="*/ 1658379393 h 58"/>
              <a:gd name="T2" fmla="*/ 2147483647 w 58"/>
              <a:gd name="T3" fmla="*/ 1708633314 h 58"/>
              <a:gd name="T4" fmla="*/ 2147483647 w 58"/>
              <a:gd name="T5" fmla="*/ 1758887235 h 58"/>
              <a:gd name="T6" fmla="*/ 2147483647 w 58"/>
              <a:gd name="T7" fmla="*/ 1959902919 h 58"/>
              <a:gd name="T8" fmla="*/ 2147483647 w 58"/>
              <a:gd name="T9" fmla="*/ 2147483647 h 58"/>
              <a:gd name="T10" fmla="*/ 2147483647 w 58"/>
              <a:gd name="T11" fmla="*/ 2147483647 h 58"/>
              <a:gd name="T12" fmla="*/ 2147483647 w 58"/>
              <a:gd name="T13" fmla="*/ 2147483647 h 58"/>
              <a:gd name="T14" fmla="*/ 2147483647 w 58"/>
              <a:gd name="T15" fmla="*/ 2147483647 h 58"/>
              <a:gd name="T16" fmla="*/ 2147483647 w 58"/>
              <a:gd name="T17" fmla="*/ 2147483647 h 58"/>
              <a:gd name="T18" fmla="*/ 1944803333 w 58"/>
              <a:gd name="T19" fmla="*/ 2147483647 h 58"/>
              <a:gd name="T20" fmla="*/ 1795202533 w 58"/>
              <a:gd name="T21" fmla="*/ 2147483647 h 58"/>
              <a:gd name="T22" fmla="*/ 1695471021 w 58"/>
              <a:gd name="T23" fmla="*/ 2147483647 h 58"/>
              <a:gd name="T24" fmla="*/ 1645601734 w 58"/>
              <a:gd name="T25" fmla="*/ 2147483647 h 58"/>
              <a:gd name="T26" fmla="*/ 1246668622 w 58"/>
              <a:gd name="T27" fmla="*/ 2147483647 h 58"/>
              <a:gd name="T28" fmla="*/ 1146937109 w 58"/>
              <a:gd name="T29" fmla="*/ 2147483647 h 58"/>
              <a:gd name="T30" fmla="*/ 1097067822 w 58"/>
              <a:gd name="T31" fmla="*/ 2147483647 h 58"/>
              <a:gd name="T32" fmla="*/ 947467023 w 58"/>
              <a:gd name="T33" fmla="*/ 2147483647 h 58"/>
              <a:gd name="T34" fmla="*/ 698134711 w 58"/>
              <a:gd name="T35" fmla="*/ 2147483647 h 58"/>
              <a:gd name="T36" fmla="*/ 648265424 w 58"/>
              <a:gd name="T37" fmla="*/ 2147483647 h 58"/>
              <a:gd name="T38" fmla="*/ 598403198 w 58"/>
              <a:gd name="T39" fmla="*/ 2147483647 h 58"/>
              <a:gd name="T40" fmla="*/ 249332312 w 58"/>
              <a:gd name="T41" fmla="*/ 2147483647 h 58"/>
              <a:gd name="T42" fmla="*/ 249332312 w 58"/>
              <a:gd name="T43" fmla="*/ 2147483647 h 58"/>
              <a:gd name="T44" fmla="*/ 249332312 w 58"/>
              <a:gd name="T45" fmla="*/ 2147483647 h 58"/>
              <a:gd name="T46" fmla="*/ 448802399 w 58"/>
              <a:gd name="T47" fmla="*/ 1959902919 h 58"/>
              <a:gd name="T48" fmla="*/ 398933112 w 58"/>
              <a:gd name="T49" fmla="*/ 1758887235 h 58"/>
              <a:gd name="T50" fmla="*/ 49869287 w 58"/>
              <a:gd name="T51" fmla="*/ 1708633314 h 58"/>
              <a:gd name="T52" fmla="*/ 0 w 58"/>
              <a:gd name="T53" fmla="*/ 1658379393 h 58"/>
              <a:gd name="T54" fmla="*/ 0 w 58"/>
              <a:gd name="T55" fmla="*/ 1206094104 h 58"/>
              <a:gd name="T56" fmla="*/ 49869287 w 58"/>
              <a:gd name="T57" fmla="*/ 1155840183 h 58"/>
              <a:gd name="T58" fmla="*/ 398933112 w 58"/>
              <a:gd name="T59" fmla="*/ 1105586262 h 58"/>
              <a:gd name="T60" fmla="*/ 448802399 w 58"/>
              <a:gd name="T61" fmla="*/ 904570578 h 58"/>
              <a:gd name="T62" fmla="*/ 249332312 w 58"/>
              <a:gd name="T63" fmla="*/ 653300973 h 58"/>
              <a:gd name="T64" fmla="*/ 249332312 w 58"/>
              <a:gd name="T65" fmla="*/ 603047052 h 58"/>
              <a:gd name="T66" fmla="*/ 249332312 w 58"/>
              <a:gd name="T67" fmla="*/ 552793131 h 58"/>
              <a:gd name="T68" fmla="*/ 648265424 w 58"/>
              <a:gd name="T69" fmla="*/ 251269605 h 58"/>
              <a:gd name="T70" fmla="*/ 698134711 w 58"/>
              <a:gd name="T71" fmla="*/ 251269605 h 58"/>
              <a:gd name="T72" fmla="*/ 947467023 w 58"/>
              <a:gd name="T73" fmla="*/ 452285289 h 58"/>
              <a:gd name="T74" fmla="*/ 1097067822 w 58"/>
              <a:gd name="T75" fmla="*/ 402031368 h 58"/>
              <a:gd name="T76" fmla="*/ 1146937109 w 58"/>
              <a:gd name="T77" fmla="*/ 50253921 h 58"/>
              <a:gd name="T78" fmla="*/ 1246668622 w 58"/>
              <a:gd name="T79" fmla="*/ 0 h 58"/>
              <a:gd name="T80" fmla="*/ 1645601734 w 58"/>
              <a:gd name="T81" fmla="*/ 0 h 58"/>
              <a:gd name="T82" fmla="*/ 1695471021 w 58"/>
              <a:gd name="T83" fmla="*/ 50253921 h 58"/>
              <a:gd name="T84" fmla="*/ 1795202533 w 58"/>
              <a:gd name="T85" fmla="*/ 402031368 h 58"/>
              <a:gd name="T86" fmla="*/ 1944803333 w 58"/>
              <a:gd name="T87" fmla="*/ 452285289 h 58"/>
              <a:gd name="T88" fmla="*/ 2147483647 w 58"/>
              <a:gd name="T89" fmla="*/ 251269605 h 58"/>
              <a:gd name="T90" fmla="*/ 2147483647 w 58"/>
              <a:gd name="T91" fmla="*/ 251269605 h 58"/>
              <a:gd name="T92" fmla="*/ 2147483647 w 58"/>
              <a:gd name="T93" fmla="*/ 251269605 h 58"/>
              <a:gd name="T94" fmla="*/ 2147483647 w 58"/>
              <a:gd name="T95" fmla="*/ 603047052 h 58"/>
              <a:gd name="T96" fmla="*/ 2147483647 w 58"/>
              <a:gd name="T97" fmla="*/ 603047052 h 58"/>
              <a:gd name="T98" fmla="*/ 2147483647 w 58"/>
              <a:gd name="T99" fmla="*/ 653300973 h 58"/>
              <a:gd name="T100" fmla="*/ 2147483647 w 58"/>
              <a:gd name="T101" fmla="*/ 904570578 h 58"/>
              <a:gd name="T102" fmla="*/ 2147483647 w 58"/>
              <a:gd name="T103" fmla="*/ 1105586262 h 58"/>
              <a:gd name="T104" fmla="*/ 2147483647 w 58"/>
              <a:gd name="T105" fmla="*/ 1155840183 h 58"/>
              <a:gd name="T106" fmla="*/ 2147483647 w 58"/>
              <a:gd name="T107" fmla="*/ 1256348025 h 58"/>
              <a:gd name="T108" fmla="*/ 2147483647 w 58"/>
              <a:gd name="T109" fmla="*/ 1658379393 h 58"/>
              <a:gd name="T110" fmla="*/ 1446138709 w 58"/>
              <a:gd name="T111" fmla="*/ 954824499 h 58"/>
              <a:gd name="T112" fmla="*/ 947467023 w 58"/>
              <a:gd name="T113" fmla="*/ 1457363709 h 58"/>
              <a:gd name="T114" fmla="*/ 1446138709 w 58"/>
              <a:gd name="T115" fmla="*/ 1909648998 h 58"/>
              <a:gd name="T116" fmla="*/ 1944803333 w 58"/>
              <a:gd name="T117" fmla="*/ 1457363709 h 58"/>
              <a:gd name="T118" fmla="*/ 1446138709 w 58"/>
              <a:gd name="T119" fmla="*/ 954824499 h 58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</a:gdLst>
            <a:ahLst/>
            <a:cxnLst>
              <a:cxn ang="T120">
                <a:pos x="T0" y="T1"/>
              </a:cxn>
              <a:cxn ang="T121">
                <a:pos x="T2" y="T3"/>
              </a:cxn>
              <a:cxn ang="T122">
                <a:pos x="T4" y="T5"/>
              </a:cxn>
              <a:cxn ang="T123">
                <a:pos x="T6" y="T7"/>
              </a:cxn>
              <a:cxn ang="T124">
                <a:pos x="T8" y="T9"/>
              </a:cxn>
              <a:cxn ang="T125">
                <a:pos x="T10" y="T11"/>
              </a:cxn>
              <a:cxn ang="T126">
                <a:pos x="T12" y="T13"/>
              </a:cxn>
              <a:cxn ang="T127">
                <a:pos x="T14" y="T15"/>
              </a:cxn>
              <a:cxn ang="T128">
                <a:pos x="T16" y="T17"/>
              </a:cxn>
              <a:cxn ang="T129">
                <a:pos x="T18" y="T19"/>
              </a:cxn>
              <a:cxn ang="T130">
                <a:pos x="T20" y="T21"/>
              </a:cxn>
              <a:cxn ang="T131">
                <a:pos x="T22" y="T23"/>
              </a:cxn>
              <a:cxn ang="T132">
                <a:pos x="T24" y="T25"/>
              </a:cxn>
              <a:cxn ang="T133">
                <a:pos x="T26" y="T27"/>
              </a:cxn>
              <a:cxn ang="T134">
                <a:pos x="T28" y="T29"/>
              </a:cxn>
              <a:cxn ang="T135">
                <a:pos x="T30" y="T31"/>
              </a:cxn>
              <a:cxn ang="T136">
                <a:pos x="T32" y="T33"/>
              </a:cxn>
              <a:cxn ang="T137">
                <a:pos x="T34" y="T35"/>
              </a:cxn>
              <a:cxn ang="T138">
                <a:pos x="T36" y="T37"/>
              </a:cxn>
              <a:cxn ang="T139">
                <a:pos x="T38" y="T39"/>
              </a:cxn>
              <a:cxn ang="T140">
                <a:pos x="T40" y="T41"/>
              </a:cxn>
              <a:cxn ang="T141">
                <a:pos x="T42" y="T43"/>
              </a:cxn>
              <a:cxn ang="T142">
                <a:pos x="T44" y="T45"/>
              </a:cxn>
              <a:cxn ang="T143">
                <a:pos x="T46" y="T47"/>
              </a:cxn>
              <a:cxn ang="T144">
                <a:pos x="T48" y="T49"/>
              </a:cxn>
              <a:cxn ang="T145">
                <a:pos x="T50" y="T51"/>
              </a:cxn>
              <a:cxn ang="T146">
                <a:pos x="T52" y="T53"/>
              </a:cxn>
              <a:cxn ang="T147">
                <a:pos x="T54" y="T55"/>
              </a:cxn>
              <a:cxn ang="T148">
                <a:pos x="T56" y="T57"/>
              </a:cxn>
              <a:cxn ang="T149">
                <a:pos x="T58" y="T59"/>
              </a:cxn>
              <a:cxn ang="T150">
                <a:pos x="T60" y="T61"/>
              </a:cxn>
              <a:cxn ang="T151">
                <a:pos x="T62" y="T63"/>
              </a:cxn>
              <a:cxn ang="T152">
                <a:pos x="T64" y="T65"/>
              </a:cxn>
              <a:cxn ang="T153">
                <a:pos x="T66" y="T67"/>
              </a:cxn>
              <a:cxn ang="T154">
                <a:pos x="T68" y="T69"/>
              </a:cxn>
              <a:cxn ang="T155">
                <a:pos x="T70" y="T71"/>
              </a:cxn>
              <a:cxn ang="T156">
                <a:pos x="T72" y="T73"/>
              </a:cxn>
              <a:cxn ang="T157">
                <a:pos x="T74" y="T75"/>
              </a:cxn>
              <a:cxn ang="T158">
                <a:pos x="T76" y="T77"/>
              </a:cxn>
              <a:cxn ang="T159">
                <a:pos x="T78" y="T79"/>
              </a:cxn>
              <a:cxn ang="T160">
                <a:pos x="T80" y="T81"/>
              </a:cxn>
              <a:cxn ang="T161">
                <a:pos x="T82" y="T83"/>
              </a:cxn>
              <a:cxn ang="T162">
                <a:pos x="T84" y="T85"/>
              </a:cxn>
              <a:cxn ang="T163">
                <a:pos x="T86" y="T87"/>
              </a:cxn>
              <a:cxn ang="T164">
                <a:pos x="T88" y="T89"/>
              </a:cxn>
              <a:cxn ang="T165">
                <a:pos x="T90" y="T91"/>
              </a:cxn>
              <a:cxn ang="T166">
                <a:pos x="T92" y="T93"/>
              </a:cxn>
              <a:cxn ang="T167">
                <a:pos x="T94" y="T95"/>
              </a:cxn>
              <a:cxn ang="T168">
                <a:pos x="T96" y="T97"/>
              </a:cxn>
              <a:cxn ang="T169">
                <a:pos x="T98" y="T99"/>
              </a:cxn>
              <a:cxn ang="T170">
                <a:pos x="T100" y="T101"/>
              </a:cxn>
              <a:cxn ang="T171">
                <a:pos x="T102" y="T103"/>
              </a:cxn>
              <a:cxn ang="T172">
                <a:pos x="T104" y="T105"/>
              </a:cxn>
              <a:cxn ang="T173">
                <a:pos x="T106" y="T107"/>
              </a:cxn>
              <a:cxn ang="T174">
                <a:pos x="T108" y="T109"/>
              </a:cxn>
              <a:cxn ang="T175">
                <a:pos x="T110" y="T111"/>
              </a:cxn>
              <a:cxn ang="T176">
                <a:pos x="T112" y="T113"/>
              </a:cxn>
              <a:cxn ang="T177">
                <a:pos x="T114" y="T115"/>
              </a:cxn>
              <a:cxn ang="T178">
                <a:pos x="T116" y="T117"/>
              </a:cxn>
              <a:cxn ang="T179">
                <a:pos x="T118" y="T119"/>
              </a:cxn>
            </a:cxnLst>
            <a:rect l="0" t="0" r="r" b="b"/>
            <a:pathLst>
              <a:path w="58" h="58">
                <a:moveTo>
                  <a:pt x="58" y="33"/>
                </a:moveTo>
                <a:cubicBezTo>
                  <a:pt x="58" y="34"/>
                  <a:pt x="58" y="34"/>
                  <a:pt x="57" y="34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7"/>
                  <a:pt x="49" y="38"/>
                  <a:pt x="49" y="39"/>
                </a:cubicBezTo>
                <a:cubicBezTo>
                  <a:pt x="50" y="41"/>
                  <a:pt x="51" y="42"/>
                  <a:pt x="53" y="44"/>
                </a:cubicBezTo>
                <a:cubicBezTo>
                  <a:pt x="53" y="44"/>
                  <a:pt x="53" y="45"/>
                  <a:pt x="53" y="45"/>
                </a:cubicBezTo>
                <a:cubicBezTo>
                  <a:pt x="53" y="45"/>
                  <a:pt x="53" y="46"/>
                  <a:pt x="53" y="46"/>
                </a:cubicBezTo>
                <a:cubicBezTo>
                  <a:pt x="52" y="47"/>
                  <a:pt x="47" y="53"/>
                  <a:pt x="45" y="53"/>
                </a:cubicBezTo>
                <a:cubicBezTo>
                  <a:pt x="45" y="53"/>
                  <a:pt x="45" y="53"/>
                  <a:pt x="44" y="52"/>
                </a:cubicBezTo>
                <a:cubicBezTo>
                  <a:pt x="39" y="48"/>
                  <a:pt x="39" y="48"/>
                  <a:pt x="39" y="48"/>
                </a:cubicBezTo>
                <a:cubicBezTo>
                  <a:pt x="38" y="49"/>
                  <a:pt x="37" y="49"/>
                  <a:pt x="36" y="50"/>
                </a:cubicBezTo>
                <a:cubicBezTo>
                  <a:pt x="35" y="52"/>
                  <a:pt x="35" y="55"/>
                  <a:pt x="34" y="57"/>
                </a:cubicBezTo>
                <a:cubicBezTo>
                  <a:pt x="34" y="57"/>
                  <a:pt x="34" y="58"/>
                  <a:pt x="33" y="58"/>
                </a:cubicBezTo>
                <a:cubicBezTo>
                  <a:pt x="25" y="58"/>
                  <a:pt x="25" y="58"/>
                  <a:pt x="25" y="58"/>
                </a:cubicBezTo>
                <a:cubicBezTo>
                  <a:pt x="24" y="58"/>
                  <a:pt x="23" y="57"/>
                  <a:pt x="23" y="57"/>
                </a:cubicBezTo>
                <a:cubicBezTo>
                  <a:pt x="22" y="50"/>
                  <a:pt x="22" y="50"/>
                  <a:pt x="22" y="50"/>
                </a:cubicBezTo>
                <a:cubicBezTo>
                  <a:pt x="21" y="49"/>
                  <a:pt x="20" y="49"/>
                  <a:pt x="19" y="48"/>
                </a:cubicBezTo>
                <a:cubicBezTo>
                  <a:pt x="14" y="52"/>
                  <a:pt x="14" y="52"/>
                  <a:pt x="14" y="52"/>
                </a:cubicBezTo>
                <a:cubicBezTo>
                  <a:pt x="13" y="53"/>
                  <a:pt x="13" y="53"/>
                  <a:pt x="13" y="53"/>
                </a:cubicBezTo>
                <a:cubicBezTo>
                  <a:pt x="12" y="53"/>
                  <a:pt x="12" y="53"/>
                  <a:pt x="12" y="52"/>
                </a:cubicBezTo>
                <a:cubicBezTo>
                  <a:pt x="10" y="50"/>
                  <a:pt x="7" y="48"/>
                  <a:pt x="5" y="46"/>
                </a:cubicBezTo>
                <a:cubicBezTo>
                  <a:pt x="5" y="46"/>
                  <a:pt x="5" y="45"/>
                  <a:pt x="5" y="45"/>
                </a:cubicBezTo>
                <a:cubicBezTo>
                  <a:pt x="5" y="45"/>
                  <a:pt x="5" y="44"/>
                  <a:pt x="5" y="44"/>
                </a:cubicBezTo>
                <a:cubicBezTo>
                  <a:pt x="7" y="42"/>
                  <a:pt x="8" y="41"/>
                  <a:pt x="9" y="39"/>
                </a:cubicBezTo>
                <a:cubicBezTo>
                  <a:pt x="9" y="38"/>
                  <a:pt x="8" y="37"/>
                  <a:pt x="8" y="35"/>
                </a:cubicBezTo>
                <a:cubicBezTo>
                  <a:pt x="1" y="34"/>
                  <a:pt x="1" y="34"/>
                  <a:pt x="1" y="34"/>
                </a:cubicBezTo>
                <a:cubicBezTo>
                  <a:pt x="0" y="34"/>
                  <a:pt x="0" y="33"/>
                  <a:pt x="0" y="33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24"/>
                  <a:pt x="0" y="23"/>
                  <a:pt x="1" y="23"/>
                </a:cubicBezTo>
                <a:cubicBezTo>
                  <a:pt x="8" y="22"/>
                  <a:pt x="8" y="22"/>
                  <a:pt x="8" y="22"/>
                </a:cubicBezTo>
                <a:cubicBezTo>
                  <a:pt x="8" y="21"/>
                  <a:pt x="9" y="20"/>
                  <a:pt x="9" y="18"/>
                </a:cubicBezTo>
                <a:cubicBezTo>
                  <a:pt x="8" y="17"/>
                  <a:pt x="7" y="15"/>
                  <a:pt x="5" y="13"/>
                </a:cubicBezTo>
                <a:cubicBezTo>
                  <a:pt x="5" y="13"/>
                  <a:pt x="5" y="13"/>
                  <a:pt x="5" y="12"/>
                </a:cubicBezTo>
                <a:cubicBezTo>
                  <a:pt x="5" y="12"/>
                  <a:pt x="5" y="12"/>
                  <a:pt x="5" y="11"/>
                </a:cubicBezTo>
                <a:cubicBezTo>
                  <a:pt x="6" y="10"/>
                  <a:pt x="11" y="5"/>
                  <a:pt x="13" y="5"/>
                </a:cubicBezTo>
                <a:cubicBezTo>
                  <a:pt x="13" y="5"/>
                  <a:pt x="13" y="5"/>
                  <a:pt x="14" y="5"/>
                </a:cubicBezTo>
                <a:cubicBezTo>
                  <a:pt x="19" y="9"/>
                  <a:pt x="19" y="9"/>
                  <a:pt x="19" y="9"/>
                </a:cubicBezTo>
                <a:cubicBezTo>
                  <a:pt x="20" y="9"/>
                  <a:pt x="21" y="8"/>
                  <a:pt x="22" y="8"/>
                </a:cubicBezTo>
                <a:cubicBezTo>
                  <a:pt x="22" y="5"/>
                  <a:pt x="23" y="3"/>
                  <a:pt x="23" y="1"/>
                </a:cubicBezTo>
                <a:cubicBezTo>
                  <a:pt x="23" y="0"/>
                  <a:pt x="24" y="0"/>
                  <a:pt x="25" y="0"/>
                </a:cubicBezTo>
                <a:cubicBezTo>
                  <a:pt x="33" y="0"/>
                  <a:pt x="33" y="0"/>
                  <a:pt x="33" y="0"/>
                </a:cubicBezTo>
                <a:cubicBezTo>
                  <a:pt x="34" y="0"/>
                  <a:pt x="34" y="0"/>
                  <a:pt x="34" y="1"/>
                </a:cubicBezTo>
                <a:cubicBezTo>
                  <a:pt x="36" y="8"/>
                  <a:pt x="36" y="8"/>
                  <a:pt x="36" y="8"/>
                </a:cubicBezTo>
                <a:cubicBezTo>
                  <a:pt x="37" y="8"/>
                  <a:pt x="38" y="9"/>
                  <a:pt x="39" y="9"/>
                </a:cubicBezTo>
                <a:cubicBezTo>
                  <a:pt x="44" y="5"/>
                  <a:pt x="44" y="5"/>
                  <a:pt x="44" y="5"/>
                </a:cubicBezTo>
                <a:cubicBezTo>
                  <a:pt x="45" y="5"/>
                  <a:pt x="45" y="5"/>
                  <a:pt x="45" y="5"/>
                </a:cubicBezTo>
                <a:cubicBezTo>
                  <a:pt x="46" y="5"/>
                  <a:pt x="46" y="5"/>
                  <a:pt x="46" y="5"/>
                </a:cubicBezTo>
                <a:cubicBezTo>
                  <a:pt x="48" y="7"/>
                  <a:pt x="51" y="9"/>
                  <a:pt x="52" y="12"/>
                </a:cubicBezTo>
                <a:cubicBezTo>
                  <a:pt x="53" y="12"/>
                  <a:pt x="53" y="12"/>
                  <a:pt x="53" y="12"/>
                </a:cubicBezTo>
                <a:cubicBezTo>
                  <a:pt x="53" y="13"/>
                  <a:pt x="53" y="13"/>
                  <a:pt x="52" y="13"/>
                </a:cubicBezTo>
                <a:cubicBezTo>
                  <a:pt x="51" y="15"/>
                  <a:pt x="50" y="17"/>
                  <a:pt x="48" y="18"/>
                </a:cubicBezTo>
                <a:cubicBezTo>
                  <a:pt x="49" y="20"/>
                  <a:pt x="50" y="21"/>
                  <a:pt x="50" y="22"/>
                </a:cubicBezTo>
                <a:cubicBezTo>
                  <a:pt x="57" y="23"/>
                  <a:pt x="57" y="23"/>
                  <a:pt x="57" y="23"/>
                </a:cubicBezTo>
                <a:cubicBezTo>
                  <a:pt x="58" y="23"/>
                  <a:pt x="58" y="24"/>
                  <a:pt x="58" y="25"/>
                </a:cubicBezTo>
                <a:lnTo>
                  <a:pt x="58" y="33"/>
                </a:lnTo>
                <a:close/>
                <a:moveTo>
                  <a:pt x="29" y="19"/>
                </a:moveTo>
                <a:cubicBezTo>
                  <a:pt x="24" y="19"/>
                  <a:pt x="19" y="23"/>
                  <a:pt x="19" y="29"/>
                </a:cubicBezTo>
                <a:cubicBezTo>
                  <a:pt x="19" y="34"/>
                  <a:pt x="24" y="38"/>
                  <a:pt x="29" y="38"/>
                </a:cubicBezTo>
                <a:cubicBezTo>
                  <a:pt x="34" y="38"/>
                  <a:pt x="39" y="34"/>
                  <a:pt x="39" y="29"/>
                </a:cubicBezTo>
                <a:cubicBezTo>
                  <a:pt x="39" y="23"/>
                  <a:pt x="34" y="19"/>
                  <a:pt x="29" y="1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121682" tIns="60841" rIns="121682" bIns="60841"/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228" name="稻壳儿小白白(http://dwz.cn/Wu2UP)"/>
          <p:cNvSpPr>
            <a:spLocks noEditPoints="1"/>
          </p:cNvSpPr>
          <p:nvPr/>
        </p:nvSpPr>
        <p:spPr bwMode="auto">
          <a:xfrm>
            <a:off x="20698460" y="7595870"/>
            <a:ext cx="582930" cy="546735"/>
          </a:xfrm>
          <a:custGeom>
            <a:avLst/>
            <a:gdLst>
              <a:gd name="T0" fmla="*/ 1263468770 w 55"/>
              <a:gd name="T1" fmla="*/ 2147483647 h 55"/>
              <a:gd name="T2" fmla="*/ 0 w 55"/>
              <a:gd name="T3" fmla="*/ 1263468770 h 55"/>
              <a:gd name="T4" fmla="*/ 1263468770 w 55"/>
              <a:gd name="T5" fmla="*/ 0 h 55"/>
              <a:gd name="T6" fmla="*/ 2147483647 w 55"/>
              <a:gd name="T7" fmla="*/ 1263468770 h 55"/>
              <a:gd name="T8" fmla="*/ 1263468770 w 55"/>
              <a:gd name="T9" fmla="*/ 2147483647 h 55"/>
              <a:gd name="T10" fmla="*/ 2105776723 w 55"/>
              <a:gd name="T11" fmla="*/ 935902286 h 55"/>
              <a:gd name="T12" fmla="*/ 1965392064 w 55"/>
              <a:gd name="T13" fmla="*/ 795517627 h 55"/>
              <a:gd name="T14" fmla="*/ 1871804572 w 55"/>
              <a:gd name="T15" fmla="*/ 748720461 h 55"/>
              <a:gd name="T16" fmla="*/ 1778210239 w 55"/>
              <a:gd name="T17" fmla="*/ 795517627 h 55"/>
              <a:gd name="T18" fmla="*/ 1123084111 w 55"/>
              <a:gd name="T19" fmla="*/ 1450643755 h 55"/>
              <a:gd name="T20" fmla="*/ 748720461 w 55"/>
              <a:gd name="T21" fmla="*/ 1076286945 h 55"/>
              <a:gd name="T22" fmla="*/ 655132968 w 55"/>
              <a:gd name="T23" fmla="*/ 1029489778 h 55"/>
              <a:gd name="T24" fmla="*/ 608335802 w 55"/>
              <a:gd name="T25" fmla="*/ 1076286945 h 55"/>
              <a:gd name="T26" fmla="*/ 421153977 w 55"/>
              <a:gd name="T27" fmla="*/ 1216671604 h 55"/>
              <a:gd name="T28" fmla="*/ 421153977 w 55"/>
              <a:gd name="T29" fmla="*/ 1310259096 h 55"/>
              <a:gd name="T30" fmla="*/ 421153977 w 55"/>
              <a:gd name="T31" fmla="*/ 1403853429 h 55"/>
              <a:gd name="T32" fmla="*/ 1029489778 w 55"/>
              <a:gd name="T33" fmla="*/ 2012189231 h 55"/>
              <a:gd name="T34" fmla="*/ 1123084111 w 55"/>
              <a:gd name="T35" fmla="*/ 2012189231 h 55"/>
              <a:gd name="T36" fmla="*/ 1216671604 w 55"/>
              <a:gd name="T37" fmla="*/ 2012189231 h 55"/>
              <a:gd name="T38" fmla="*/ 2105776723 w 55"/>
              <a:gd name="T39" fmla="*/ 1076286945 h 55"/>
              <a:gd name="T40" fmla="*/ 2147483647 w 55"/>
              <a:gd name="T41" fmla="*/ 1029489778 h 55"/>
              <a:gd name="T42" fmla="*/ 2105776723 w 55"/>
              <a:gd name="T43" fmla="*/ 935902286 h 55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</a:gdLst>
            <a:ahLst/>
            <a:cxnLst>
              <a:cxn ang="T44">
                <a:pos x="T0" y="T1"/>
              </a:cxn>
              <a:cxn ang="T45">
                <a:pos x="T2" y="T3"/>
              </a:cxn>
              <a:cxn ang="T46">
                <a:pos x="T4" y="T5"/>
              </a:cxn>
              <a:cxn ang="T47">
                <a:pos x="T6" y="T7"/>
              </a:cxn>
              <a:cxn ang="T48">
                <a:pos x="T8" y="T9"/>
              </a:cxn>
              <a:cxn ang="T49">
                <a:pos x="T10" y="T11"/>
              </a:cxn>
              <a:cxn ang="T50">
                <a:pos x="T12" y="T13"/>
              </a:cxn>
              <a:cxn ang="T51">
                <a:pos x="T14" y="T15"/>
              </a:cxn>
              <a:cxn ang="T52">
                <a:pos x="T16" y="T17"/>
              </a:cxn>
              <a:cxn ang="T53">
                <a:pos x="T18" y="T19"/>
              </a:cxn>
              <a:cxn ang="T54">
                <a:pos x="T20" y="T21"/>
              </a:cxn>
              <a:cxn ang="T55">
                <a:pos x="T22" y="T23"/>
              </a:cxn>
              <a:cxn ang="T56">
                <a:pos x="T24" y="T25"/>
              </a:cxn>
              <a:cxn ang="T57">
                <a:pos x="T26" y="T27"/>
              </a:cxn>
              <a:cxn ang="T58">
                <a:pos x="T28" y="T29"/>
              </a:cxn>
              <a:cxn ang="T59">
                <a:pos x="T30" y="T31"/>
              </a:cxn>
              <a:cxn ang="T60">
                <a:pos x="T32" y="T33"/>
              </a:cxn>
              <a:cxn ang="T61">
                <a:pos x="T34" y="T35"/>
              </a:cxn>
              <a:cxn ang="T62">
                <a:pos x="T36" y="T37"/>
              </a:cxn>
              <a:cxn ang="T63">
                <a:pos x="T38" y="T39"/>
              </a:cxn>
              <a:cxn ang="T64">
                <a:pos x="T40" y="T41"/>
              </a:cxn>
              <a:cxn ang="T65">
                <a:pos x="T42" y="T43"/>
              </a:cxn>
            </a:cxnLst>
            <a:rect l="0" t="0" r="r" b="b"/>
            <a:pathLst>
              <a:path w="55" h="55">
                <a:moveTo>
                  <a:pt x="27" y="55"/>
                </a:moveTo>
                <a:cubicBezTo>
                  <a:pt x="12" y="55"/>
                  <a:pt x="0" y="42"/>
                  <a:pt x="0" y="27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5" y="12"/>
                  <a:pt x="55" y="27"/>
                </a:cubicBezTo>
                <a:cubicBezTo>
                  <a:pt x="55" y="42"/>
                  <a:pt x="42" y="55"/>
                  <a:pt x="27" y="55"/>
                </a:cubicBezTo>
                <a:close/>
                <a:moveTo>
                  <a:pt x="45" y="20"/>
                </a:moveTo>
                <a:cubicBezTo>
                  <a:pt x="42" y="17"/>
                  <a:pt x="42" y="17"/>
                  <a:pt x="42" y="17"/>
                </a:cubicBezTo>
                <a:cubicBezTo>
                  <a:pt x="41" y="16"/>
                  <a:pt x="41" y="16"/>
                  <a:pt x="40" y="16"/>
                </a:cubicBezTo>
                <a:cubicBezTo>
                  <a:pt x="39" y="16"/>
                  <a:pt x="39" y="16"/>
                  <a:pt x="38" y="17"/>
                </a:cubicBezTo>
                <a:cubicBezTo>
                  <a:pt x="24" y="31"/>
                  <a:pt x="24" y="31"/>
                  <a:pt x="24" y="31"/>
                </a:cubicBezTo>
                <a:cubicBezTo>
                  <a:pt x="16" y="23"/>
                  <a:pt x="16" y="23"/>
                  <a:pt x="16" y="23"/>
                </a:cubicBezTo>
                <a:cubicBezTo>
                  <a:pt x="15" y="23"/>
                  <a:pt x="15" y="22"/>
                  <a:pt x="14" y="22"/>
                </a:cubicBezTo>
                <a:cubicBezTo>
                  <a:pt x="14" y="22"/>
                  <a:pt x="13" y="23"/>
                  <a:pt x="13" y="23"/>
                </a:cubicBezTo>
                <a:cubicBezTo>
                  <a:pt x="9" y="26"/>
                  <a:pt x="9" y="26"/>
                  <a:pt x="9" y="26"/>
                </a:cubicBezTo>
                <a:cubicBezTo>
                  <a:pt x="9" y="27"/>
                  <a:pt x="9" y="27"/>
                  <a:pt x="9" y="28"/>
                </a:cubicBezTo>
                <a:cubicBezTo>
                  <a:pt x="9" y="29"/>
                  <a:pt x="9" y="29"/>
                  <a:pt x="9" y="30"/>
                </a:cubicBezTo>
                <a:cubicBezTo>
                  <a:pt x="22" y="43"/>
                  <a:pt x="22" y="43"/>
                  <a:pt x="22" y="43"/>
                </a:cubicBezTo>
                <a:cubicBezTo>
                  <a:pt x="23" y="43"/>
                  <a:pt x="23" y="43"/>
                  <a:pt x="24" y="43"/>
                </a:cubicBezTo>
                <a:cubicBezTo>
                  <a:pt x="25" y="43"/>
                  <a:pt x="25" y="43"/>
                  <a:pt x="26" y="43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23"/>
                  <a:pt x="46" y="22"/>
                  <a:pt x="46" y="22"/>
                </a:cubicBezTo>
                <a:cubicBezTo>
                  <a:pt x="46" y="21"/>
                  <a:pt x="45" y="20"/>
                  <a:pt x="45" y="2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121682" tIns="60841" rIns="121682" bIns="60841"/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229" name="稻壳儿小白白(http://dwz.cn/Wu2UP)"/>
          <p:cNvSpPr txBox="1">
            <a:spLocks noChangeArrowheads="1"/>
          </p:cNvSpPr>
          <p:nvPr/>
        </p:nvSpPr>
        <p:spPr bwMode="auto">
          <a:xfrm>
            <a:off x="6443345" y="5124450"/>
            <a:ext cx="2776855" cy="1107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9pPr>
          </a:lstStyle>
          <a:p>
            <a:pPr algn="l" eaLnBrk="1" hangingPunct="1">
              <a:spcBef>
                <a:spcPct val="20000"/>
              </a:spcBef>
            </a:pP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sym typeface="Arial" panose="020B0604020202020204" pitchFamily="34" charset="0"/>
              </a:rPr>
              <a:t>根据任务选择预训练模型</a:t>
            </a:r>
            <a:r>
              <a:rPr lang="zh-CN" altLang="en-US">
                <a:solidFill>
                  <a:srgbClr val="FF0000"/>
                </a:solidFill>
                <a:latin typeface="+mn-lt"/>
                <a:ea typeface="+mn-ea"/>
                <a:sym typeface="FZLanTingHeiS-R-GB" panose="02000000000000000000" charset="-122"/>
              </a:rPr>
              <a:t>⭐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  <a:sym typeface="Arial" panose="020B0604020202020204" pitchFamily="34" charset="0"/>
            </a:endParaRPr>
          </a:p>
        </p:txBody>
      </p:sp>
      <p:sp>
        <p:nvSpPr>
          <p:cNvPr id="9231" name="稻壳儿小白白(http://dwz.cn/Wu2UP)"/>
          <p:cNvSpPr txBox="1">
            <a:spLocks noChangeArrowheads="1"/>
          </p:cNvSpPr>
          <p:nvPr/>
        </p:nvSpPr>
        <p:spPr bwMode="auto">
          <a:xfrm>
            <a:off x="13482955" y="6075680"/>
            <a:ext cx="3037840" cy="1107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9pPr>
          </a:lstStyle>
          <a:p>
            <a:pPr algn="l" eaLnBrk="1" hangingPunct="1">
              <a:spcBef>
                <a:spcPct val="20000"/>
              </a:spcBef>
            </a:pP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sym typeface="FZLanTingHeiS-R-GB" panose="02000000000000000000" charset="-122"/>
              </a:rPr>
              <a:t>根据任务和模型构造输入</a:t>
            </a:r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sym typeface="FZLanTingHeiS-R-GB" panose="02000000000000000000" charset="-122"/>
            </a:endParaRPr>
          </a:p>
        </p:txBody>
      </p:sp>
      <p:sp>
        <p:nvSpPr>
          <p:cNvPr id="9233" name="稻壳儿小白白(http://dwz.cn/Wu2UP)"/>
          <p:cNvSpPr txBox="1">
            <a:spLocks noChangeArrowheads="1"/>
          </p:cNvSpPr>
          <p:nvPr/>
        </p:nvSpPr>
        <p:spPr bwMode="auto">
          <a:xfrm>
            <a:off x="6008370" y="8134985"/>
            <a:ext cx="2287905" cy="1107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9pPr>
          </a:lstStyle>
          <a:p>
            <a:pPr algn="r" eaLnBrk="1" hangingPunct="1">
              <a:spcBef>
                <a:spcPct val="20000"/>
              </a:spcBef>
            </a:pP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sym typeface="FZLanTingHeiS-R-GB" panose="02000000000000000000" charset="-122"/>
              </a:rPr>
              <a:t>选择合适的优化函数</a:t>
            </a:r>
            <a:r>
              <a:rPr lang="zh-CN" altLang="en-US">
                <a:solidFill>
                  <a:srgbClr val="FF0000"/>
                </a:solidFill>
                <a:latin typeface="+mn-lt"/>
                <a:ea typeface="+mn-ea"/>
                <a:sym typeface="FZLanTingHeiS-R-GB" panose="02000000000000000000" charset="-122"/>
              </a:rPr>
              <a:t>⭐</a:t>
            </a:r>
            <a:endParaRPr lang="zh-CN" altLang="en-US" b="1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sym typeface="FZLanTingHeiS-R-GB" panose="02000000000000000000" charset="-122"/>
            </a:endParaRPr>
          </a:p>
        </p:txBody>
      </p:sp>
      <p:sp>
        <p:nvSpPr>
          <p:cNvPr id="9235" name="稻壳儿小白白(http://dwz.cn/Wu2UP)"/>
          <p:cNvSpPr txBox="1">
            <a:spLocks noChangeArrowheads="1"/>
          </p:cNvSpPr>
          <p:nvPr/>
        </p:nvSpPr>
        <p:spPr bwMode="auto">
          <a:xfrm>
            <a:off x="11052810" y="9488805"/>
            <a:ext cx="2907030" cy="553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sym typeface="FZLanTingHeiS-R-GB" panose="02000000000000000000" charset="-122"/>
              </a:rPr>
              <a:t>微调模型</a:t>
            </a:r>
            <a:r>
              <a:rPr lang="zh-CN" altLang="en-US">
                <a:solidFill>
                  <a:srgbClr val="FF0000"/>
                </a:solidFill>
                <a:latin typeface="+mn-lt"/>
                <a:ea typeface="+mn-ea"/>
                <a:sym typeface="FZLanTingHeiS-R-GB" panose="02000000000000000000" charset="-122"/>
              </a:rPr>
              <a:t>⭐</a:t>
            </a:r>
            <a:endParaRPr lang="en-US" altLang="zh-CN" b="1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sym typeface="FZLanTingHeiS-R-GB" panose="02000000000000000000" charset="-122"/>
            </a:endParaRPr>
          </a:p>
        </p:txBody>
      </p:sp>
      <p:sp>
        <p:nvSpPr>
          <p:cNvPr id="9237" name="稻壳儿小白白(http://dwz.cn/Wu2UP)"/>
          <p:cNvSpPr txBox="1">
            <a:spLocks noChangeArrowheads="1"/>
          </p:cNvSpPr>
          <p:nvPr/>
        </p:nvSpPr>
        <p:spPr bwMode="auto">
          <a:xfrm>
            <a:off x="19888835" y="6075680"/>
            <a:ext cx="2135505" cy="1107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sym typeface="FZLanTingHeiS-R-GB" panose="02000000000000000000" charset="-122"/>
              </a:rPr>
              <a:t>使用模型推理</a:t>
            </a:r>
            <a:r>
              <a:rPr lang="zh-CN" altLang="en-US">
                <a:solidFill>
                  <a:srgbClr val="FF0000"/>
                </a:solidFill>
                <a:latin typeface="+mn-lt"/>
                <a:ea typeface="+mn-ea"/>
                <a:sym typeface="FZLanTingHeiS-R-GB" panose="02000000000000000000" charset="-122"/>
              </a:rPr>
              <a:t>⭐️</a:t>
            </a:r>
            <a:endParaRPr lang="zh-CN" altLang="en-US">
              <a:solidFill>
                <a:srgbClr val="FF0000"/>
              </a:solidFill>
              <a:latin typeface="+mn-lt"/>
              <a:ea typeface="+mn-ea"/>
              <a:sym typeface="FZLanTingHeiS-R-GB" panose="02000000000000000000" charset="-122"/>
            </a:endParaRPr>
          </a:p>
        </p:txBody>
      </p:sp>
      <p:sp>
        <p:nvSpPr>
          <p:cNvPr id="162" name="一级标题方正兰亭中黑简体"/>
          <p:cNvSpPr txBox="1"/>
          <p:nvPr/>
        </p:nvSpPr>
        <p:spPr>
          <a:xfrm>
            <a:off x="1279276" y="909320"/>
            <a:ext cx="12547600" cy="1178560"/>
          </a:xfrm>
          <a:prstGeom prst="rect">
            <a:avLst/>
          </a:prstGeom>
          <a:ln w="254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defTabSz="825500">
              <a:defRPr sz="7000">
                <a:latin typeface="FZLanTingHeiS-DB-GB" panose="02000000000000000000" charset="-122"/>
                <a:ea typeface="FZLanTingHeiS-DB-GB" panose="02000000000000000000" charset="-122"/>
                <a:cs typeface="FZLanTingHeiS-DB-GB" panose="02000000000000000000" charset="-122"/>
                <a:sym typeface="FZLanTingHeiS-DB-GB" panose="02000000000000000000" charset="-122"/>
              </a:defRPr>
            </a:lvl1pPr>
          </a:lstStyle>
          <a:p>
            <a:r>
              <a:rPr lang="zh-CN"/>
              <a:t>传统“小”模型时代的开发范式</a:t>
            </a:r>
            <a:endParaRPr lang="zh-CN"/>
          </a:p>
        </p:txBody>
      </p:sp>
      <p:sp>
        <p:nvSpPr>
          <p:cNvPr id="163" name="二级标题方正兰亭黑简体"/>
          <p:cNvSpPr txBox="1"/>
          <p:nvPr/>
        </p:nvSpPr>
        <p:spPr>
          <a:xfrm>
            <a:off x="1279276" y="2206606"/>
            <a:ext cx="18778220" cy="793750"/>
          </a:xfrm>
          <a:prstGeom prst="rect">
            <a:avLst/>
          </a:prstGeom>
          <a:ln w="254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defTabSz="825500">
              <a:defRPr sz="4500">
                <a:solidFill>
                  <a:srgbClr val="535353"/>
                </a:solidFill>
              </a:defRPr>
            </a:lvl1pPr>
          </a:lstStyle>
          <a:p>
            <a:pPr algn="l"/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准备数据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-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配置模型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-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模型训练（输入、损失、训练）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-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模型评估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-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模型预测</a:t>
            </a:r>
            <a:endParaRPr 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1279525" y="11864975"/>
            <a:ext cx="4652645" cy="612140"/>
          </a:xfrm>
          <a:prstGeom prst="rect">
            <a:avLst/>
          </a:prstGeom>
          <a:noFill/>
          <a:ln w="254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91439" tIns="91439" rIns="91439" bIns="91439" numCol="1" spcCol="38100" rtlCol="0" anchor="t" forceAA="0">
            <a:spAutoFit/>
          </a:bodyPr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800">
                <a:solidFill>
                  <a:schemeClr val="tx1"/>
                </a:solidFill>
                <a:sym typeface="FZLanTingHeiS-R-GB" panose="02000000000000000000" charset="-122"/>
              </a:rPr>
              <a:t>⭐ 需要</a:t>
            </a:r>
            <a:r>
              <a:rPr kumimoji="0" lang="zh-CN" altLang="en-US" sz="2800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FZLanTingHeiS-R-GB" panose="02000000000000000000" charset="-122"/>
              </a:rPr>
              <a:t>算法背景知识</a:t>
            </a:r>
            <a:endParaRPr kumimoji="0" lang="zh-CN" altLang="en-US" sz="2800" b="0" i="0" u="none" strike="noStrike" cap="none" spc="0" normalizeH="0" baseline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FZLanTingHeiS-R-GB" panose="02000000000000000000" charset="-122"/>
            </a:endParaRPr>
          </a:p>
        </p:txBody>
      </p:sp>
      <p:pic>
        <p:nvPicPr>
          <p:cNvPr id="3" name="稻壳儿小白白(http://dwz.cn/Wu2UP)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9525" y="5005705"/>
            <a:ext cx="1796415" cy="2664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稻壳儿小白白(http://dwz.cn/Wu2UP)"/>
          <p:cNvSpPr>
            <a:spLocks noEditPoints="1"/>
          </p:cNvSpPr>
          <p:nvPr/>
        </p:nvSpPr>
        <p:spPr bwMode="auto">
          <a:xfrm>
            <a:off x="1845310" y="5267960"/>
            <a:ext cx="772795" cy="544195"/>
          </a:xfrm>
          <a:custGeom>
            <a:avLst/>
            <a:gdLst>
              <a:gd name="T0" fmla="*/ 1572641301 w 158"/>
              <a:gd name="T1" fmla="*/ 1179517836 h 119"/>
              <a:gd name="T2" fmla="*/ 0 w 158"/>
              <a:gd name="T3" fmla="*/ 1179517836 h 119"/>
              <a:gd name="T4" fmla="*/ 0 w 158"/>
              <a:gd name="T5" fmla="*/ 0 h 119"/>
              <a:gd name="T6" fmla="*/ 89580374 w 158"/>
              <a:gd name="T7" fmla="*/ 0 h 119"/>
              <a:gd name="T8" fmla="*/ 89580374 w 158"/>
              <a:gd name="T9" fmla="*/ 1070485241 h 119"/>
              <a:gd name="T10" fmla="*/ 1572641301 w 158"/>
              <a:gd name="T11" fmla="*/ 1070485241 h 119"/>
              <a:gd name="T12" fmla="*/ 1572641301 w 158"/>
              <a:gd name="T13" fmla="*/ 1179517836 h 119"/>
              <a:gd name="T14" fmla="*/ 497670499 w 158"/>
              <a:gd name="T15" fmla="*/ 981280761 h 119"/>
              <a:gd name="T16" fmla="*/ 288648574 w 158"/>
              <a:gd name="T17" fmla="*/ 981280761 h 119"/>
              <a:gd name="T18" fmla="*/ 288648574 w 158"/>
              <a:gd name="T19" fmla="*/ 594714373 h 119"/>
              <a:gd name="T20" fmla="*/ 497670499 w 158"/>
              <a:gd name="T21" fmla="*/ 594714373 h 119"/>
              <a:gd name="T22" fmla="*/ 497670499 w 158"/>
              <a:gd name="T23" fmla="*/ 981280761 h 119"/>
              <a:gd name="T24" fmla="*/ 776368503 w 158"/>
              <a:gd name="T25" fmla="*/ 981280761 h 119"/>
              <a:gd name="T26" fmla="*/ 587250874 w 158"/>
              <a:gd name="T27" fmla="*/ 981280761 h 119"/>
              <a:gd name="T28" fmla="*/ 587250874 w 158"/>
              <a:gd name="T29" fmla="*/ 188326166 h 119"/>
              <a:gd name="T30" fmla="*/ 776368503 w 158"/>
              <a:gd name="T31" fmla="*/ 188326166 h 119"/>
              <a:gd name="T32" fmla="*/ 776368503 w 158"/>
              <a:gd name="T33" fmla="*/ 981280761 h 119"/>
              <a:gd name="T34" fmla="*/ 1084924528 w 158"/>
              <a:gd name="T35" fmla="*/ 981280761 h 119"/>
              <a:gd name="T36" fmla="*/ 885856328 w 158"/>
              <a:gd name="T37" fmla="*/ 981280761 h 119"/>
              <a:gd name="T38" fmla="*/ 885856328 w 158"/>
              <a:gd name="T39" fmla="*/ 386563240 h 119"/>
              <a:gd name="T40" fmla="*/ 1084924528 w 158"/>
              <a:gd name="T41" fmla="*/ 386563240 h 119"/>
              <a:gd name="T42" fmla="*/ 1084924528 w 158"/>
              <a:gd name="T43" fmla="*/ 981280761 h 119"/>
              <a:gd name="T44" fmla="*/ 1383526827 w 158"/>
              <a:gd name="T45" fmla="*/ 981280761 h 119"/>
              <a:gd name="T46" fmla="*/ 1184458628 w 158"/>
              <a:gd name="T47" fmla="*/ 981280761 h 119"/>
              <a:gd name="T48" fmla="*/ 1184458628 w 158"/>
              <a:gd name="T49" fmla="*/ 109032595 h 119"/>
              <a:gd name="T50" fmla="*/ 1383526827 w 158"/>
              <a:gd name="T51" fmla="*/ 109032595 h 119"/>
              <a:gd name="T52" fmla="*/ 1383526827 w 158"/>
              <a:gd name="T53" fmla="*/ 981280761 h 119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</a:gdLst>
            <a:ahLst/>
            <a:cxnLst>
              <a:cxn ang="T54">
                <a:pos x="T0" y="T1"/>
              </a:cxn>
              <a:cxn ang="T55">
                <a:pos x="T2" y="T3"/>
              </a:cxn>
              <a:cxn ang="T56">
                <a:pos x="T4" y="T5"/>
              </a:cxn>
              <a:cxn ang="T57">
                <a:pos x="T6" y="T7"/>
              </a:cxn>
              <a:cxn ang="T58">
                <a:pos x="T8" y="T9"/>
              </a:cxn>
              <a:cxn ang="T59">
                <a:pos x="T10" y="T11"/>
              </a:cxn>
              <a:cxn ang="T60">
                <a:pos x="T12" y="T13"/>
              </a:cxn>
              <a:cxn ang="T61">
                <a:pos x="T14" y="T15"/>
              </a:cxn>
              <a:cxn ang="T62">
                <a:pos x="T16" y="T17"/>
              </a:cxn>
              <a:cxn ang="T63">
                <a:pos x="T18" y="T19"/>
              </a:cxn>
              <a:cxn ang="T64">
                <a:pos x="T20" y="T21"/>
              </a:cxn>
              <a:cxn ang="T65">
                <a:pos x="T22" y="T23"/>
              </a:cxn>
              <a:cxn ang="T66">
                <a:pos x="T24" y="T25"/>
              </a:cxn>
              <a:cxn ang="T67">
                <a:pos x="T26" y="T27"/>
              </a:cxn>
              <a:cxn ang="T68">
                <a:pos x="T28" y="T29"/>
              </a:cxn>
              <a:cxn ang="T69">
                <a:pos x="T30" y="T31"/>
              </a:cxn>
              <a:cxn ang="T70">
                <a:pos x="T32" y="T33"/>
              </a:cxn>
              <a:cxn ang="T71">
                <a:pos x="T34" y="T35"/>
              </a:cxn>
              <a:cxn ang="T72">
                <a:pos x="T36" y="T37"/>
              </a:cxn>
              <a:cxn ang="T73">
                <a:pos x="T38" y="T39"/>
              </a:cxn>
              <a:cxn ang="T74">
                <a:pos x="T40" y="T41"/>
              </a:cxn>
              <a:cxn ang="T75">
                <a:pos x="T42" y="T43"/>
              </a:cxn>
              <a:cxn ang="T76">
                <a:pos x="T44" y="T45"/>
              </a:cxn>
              <a:cxn ang="T77">
                <a:pos x="T46" y="T47"/>
              </a:cxn>
              <a:cxn ang="T78">
                <a:pos x="T48" y="T49"/>
              </a:cxn>
              <a:cxn ang="T79">
                <a:pos x="T50" y="T51"/>
              </a:cxn>
              <a:cxn ang="T80">
                <a:pos x="T52" y="T53"/>
              </a:cxn>
            </a:cxnLst>
            <a:rect l="0" t="0" r="r" b="b"/>
            <a:pathLst>
              <a:path w="158" h="119">
                <a:moveTo>
                  <a:pt x="158" y="119"/>
                </a:moveTo>
                <a:lnTo>
                  <a:pt x="0" y="119"/>
                </a:lnTo>
                <a:lnTo>
                  <a:pt x="0" y="0"/>
                </a:lnTo>
                <a:lnTo>
                  <a:pt x="9" y="0"/>
                </a:lnTo>
                <a:lnTo>
                  <a:pt x="9" y="108"/>
                </a:lnTo>
                <a:lnTo>
                  <a:pt x="158" y="108"/>
                </a:lnTo>
                <a:lnTo>
                  <a:pt x="158" y="119"/>
                </a:lnTo>
                <a:close/>
                <a:moveTo>
                  <a:pt x="50" y="99"/>
                </a:moveTo>
                <a:lnTo>
                  <a:pt x="29" y="99"/>
                </a:lnTo>
                <a:lnTo>
                  <a:pt x="29" y="60"/>
                </a:lnTo>
                <a:lnTo>
                  <a:pt x="50" y="60"/>
                </a:lnTo>
                <a:lnTo>
                  <a:pt x="50" y="99"/>
                </a:lnTo>
                <a:close/>
                <a:moveTo>
                  <a:pt x="78" y="99"/>
                </a:moveTo>
                <a:lnTo>
                  <a:pt x="59" y="99"/>
                </a:lnTo>
                <a:lnTo>
                  <a:pt x="59" y="19"/>
                </a:lnTo>
                <a:lnTo>
                  <a:pt x="78" y="19"/>
                </a:lnTo>
                <a:lnTo>
                  <a:pt x="78" y="99"/>
                </a:lnTo>
                <a:close/>
                <a:moveTo>
                  <a:pt x="109" y="99"/>
                </a:moveTo>
                <a:lnTo>
                  <a:pt x="89" y="99"/>
                </a:lnTo>
                <a:lnTo>
                  <a:pt x="89" y="39"/>
                </a:lnTo>
                <a:lnTo>
                  <a:pt x="109" y="39"/>
                </a:lnTo>
                <a:lnTo>
                  <a:pt x="109" y="99"/>
                </a:lnTo>
                <a:close/>
                <a:moveTo>
                  <a:pt x="139" y="99"/>
                </a:moveTo>
                <a:lnTo>
                  <a:pt x="119" y="99"/>
                </a:lnTo>
                <a:lnTo>
                  <a:pt x="119" y="11"/>
                </a:lnTo>
                <a:lnTo>
                  <a:pt x="139" y="11"/>
                </a:lnTo>
                <a:lnTo>
                  <a:pt x="139" y="9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121682" tIns="60841" rIns="121682" bIns="60841"/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稻壳儿小白白(http://dwz.cn/Wu2UP)"/>
          <p:cNvSpPr txBox="1">
            <a:spLocks noChangeArrowheads="1"/>
          </p:cNvSpPr>
          <p:nvPr/>
        </p:nvSpPr>
        <p:spPr bwMode="auto">
          <a:xfrm>
            <a:off x="1845310" y="6917055"/>
            <a:ext cx="2287905" cy="553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9pPr>
          </a:lstStyle>
          <a:p>
            <a:pPr algn="r" eaLnBrk="1" hangingPunct="1">
              <a:spcBef>
                <a:spcPct val="20000"/>
              </a:spcBef>
            </a:pP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sym typeface="FZLanTingHeiS-R-GB" panose="02000000000000000000" charset="-122"/>
              </a:rPr>
              <a:t>准备数据</a:t>
            </a:r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sym typeface="FZLanTingHeiS-R-GB" panose="02000000000000000000" charset="-122"/>
            </a:endParaRPr>
          </a:p>
        </p:txBody>
      </p:sp>
      <p:pic>
        <p:nvPicPr>
          <p:cNvPr id="6" name="稻壳儿小白白(http://dwz.cn/Wu2UP)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57425" y="9308465"/>
            <a:ext cx="1720215" cy="25565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稻壳儿小白白(http://dwz.cn/Wu2UP)"/>
          <p:cNvSpPr>
            <a:spLocks noEditPoints="1"/>
          </p:cNvSpPr>
          <p:nvPr/>
        </p:nvSpPr>
        <p:spPr bwMode="auto">
          <a:xfrm>
            <a:off x="15612110" y="9534525"/>
            <a:ext cx="649605" cy="596900"/>
          </a:xfrm>
          <a:custGeom>
            <a:avLst/>
            <a:gdLst>
              <a:gd name="T0" fmla="*/ 2147483647 w 64"/>
              <a:gd name="T1" fmla="*/ 2147483647 h 63"/>
              <a:gd name="T2" fmla="*/ 2147483647 w 64"/>
              <a:gd name="T3" fmla="*/ 2147483647 h 63"/>
              <a:gd name="T4" fmla="*/ 1801042959 w 64"/>
              <a:gd name="T5" fmla="*/ 2044504754 h 63"/>
              <a:gd name="T6" fmla="*/ 1157816138 w 64"/>
              <a:gd name="T7" fmla="*/ 2147483647 h 63"/>
              <a:gd name="T8" fmla="*/ 0 w 64"/>
              <a:gd name="T9" fmla="*/ 1107438172 h 63"/>
              <a:gd name="T10" fmla="*/ 1157816138 w 64"/>
              <a:gd name="T11" fmla="*/ 0 h 63"/>
              <a:gd name="T12" fmla="*/ 2147483647 w 64"/>
              <a:gd name="T13" fmla="*/ 1107438172 h 63"/>
              <a:gd name="T14" fmla="*/ 2101216786 w 64"/>
              <a:gd name="T15" fmla="*/ 1746346315 h 63"/>
              <a:gd name="T16" fmla="*/ 2147483647 w 64"/>
              <a:gd name="T17" fmla="*/ 2147483647 h 63"/>
              <a:gd name="T18" fmla="*/ 2147483647 w 64"/>
              <a:gd name="T19" fmla="*/ 2147483647 h 63"/>
              <a:gd name="T20" fmla="*/ 2147483647 w 64"/>
              <a:gd name="T21" fmla="*/ 2147483647 h 63"/>
              <a:gd name="T22" fmla="*/ 1157816138 w 64"/>
              <a:gd name="T23" fmla="*/ 383347497 h 63"/>
              <a:gd name="T24" fmla="*/ 428817881 w 64"/>
              <a:gd name="T25" fmla="*/ 1107438172 h 63"/>
              <a:gd name="T26" fmla="*/ 1157816138 w 64"/>
              <a:gd name="T27" fmla="*/ 1831535373 h 63"/>
              <a:gd name="T28" fmla="*/ 1886807845 w 64"/>
              <a:gd name="T29" fmla="*/ 1107438172 h 63"/>
              <a:gd name="T30" fmla="*/ 1157816138 w 64"/>
              <a:gd name="T31" fmla="*/ 383347497 h 63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64" h="63">
                <a:moveTo>
                  <a:pt x="59" y="63"/>
                </a:moveTo>
                <a:cubicBezTo>
                  <a:pt x="57" y="63"/>
                  <a:pt x="56" y="62"/>
                  <a:pt x="55" y="61"/>
                </a:cubicBezTo>
                <a:cubicBezTo>
                  <a:pt x="42" y="48"/>
                  <a:pt x="42" y="48"/>
                  <a:pt x="42" y="48"/>
                </a:cubicBezTo>
                <a:cubicBezTo>
                  <a:pt x="38" y="51"/>
                  <a:pt x="33" y="53"/>
                  <a:pt x="27" y="53"/>
                </a:cubicBezTo>
                <a:cubicBezTo>
                  <a:pt x="12" y="53"/>
                  <a:pt x="0" y="41"/>
                  <a:pt x="0" y="26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4" y="12"/>
                  <a:pt x="54" y="26"/>
                </a:cubicBezTo>
                <a:cubicBezTo>
                  <a:pt x="54" y="32"/>
                  <a:pt x="52" y="37"/>
                  <a:pt x="49" y="41"/>
                </a:cubicBezTo>
                <a:cubicBezTo>
                  <a:pt x="62" y="54"/>
                  <a:pt x="62" y="54"/>
                  <a:pt x="62" y="54"/>
                </a:cubicBezTo>
                <a:cubicBezTo>
                  <a:pt x="63" y="55"/>
                  <a:pt x="64" y="57"/>
                  <a:pt x="64" y="58"/>
                </a:cubicBezTo>
                <a:cubicBezTo>
                  <a:pt x="64" y="61"/>
                  <a:pt x="61" y="63"/>
                  <a:pt x="59" y="63"/>
                </a:cubicBezTo>
                <a:close/>
                <a:moveTo>
                  <a:pt x="27" y="9"/>
                </a:moveTo>
                <a:cubicBezTo>
                  <a:pt x="18" y="9"/>
                  <a:pt x="10" y="17"/>
                  <a:pt x="10" y="26"/>
                </a:cubicBezTo>
                <a:cubicBezTo>
                  <a:pt x="10" y="36"/>
                  <a:pt x="18" y="43"/>
                  <a:pt x="27" y="43"/>
                </a:cubicBezTo>
                <a:cubicBezTo>
                  <a:pt x="37" y="43"/>
                  <a:pt x="44" y="36"/>
                  <a:pt x="44" y="26"/>
                </a:cubicBezTo>
                <a:cubicBezTo>
                  <a:pt x="44" y="17"/>
                  <a:pt x="37" y="9"/>
                  <a:pt x="27" y="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121682" tIns="60841" rIns="121682" bIns="60841"/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稻壳儿小白白(http://dwz.cn/Wu2UP)"/>
          <p:cNvSpPr txBox="1">
            <a:spLocks noChangeArrowheads="1"/>
          </p:cNvSpPr>
          <p:nvPr/>
        </p:nvSpPr>
        <p:spPr bwMode="auto">
          <a:xfrm>
            <a:off x="15320010" y="11103610"/>
            <a:ext cx="2197735" cy="553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9pPr>
          </a:lstStyle>
          <a:p>
            <a:pPr algn="l" eaLnBrk="1" hangingPunct="1">
              <a:spcBef>
                <a:spcPct val="20000"/>
              </a:spcBef>
            </a:pP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sym typeface="FZLanTingHeiS-R-GB" panose="02000000000000000000" charset="-122"/>
              </a:rPr>
              <a:t>模型评估</a:t>
            </a:r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sym typeface="FZLanTingHeiS-R-GB" panose="02000000000000000000" charset="-122"/>
            </a:endParaRP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一级标题方正兰亭中黑简体"/>
          <p:cNvSpPr txBox="1"/>
          <p:nvPr/>
        </p:nvSpPr>
        <p:spPr>
          <a:xfrm>
            <a:off x="1279276" y="909320"/>
            <a:ext cx="12547600" cy="1178560"/>
          </a:xfrm>
          <a:prstGeom prst="rect">
            <a:avLst/>
          </a:prstGeom>
          <a:ln w="254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defTabSz="825500">
              <a:defRPr sz="7000">
                <a:solidFill>
                  <a:srgbClr val="FFFFFF"/>
                </a:solidFill>
                <a:latin typeface="FZLanTingHeiS-DB-GB" panose="02000000000000000000" charset="-122"/>
                <a:ea typeface="FZLanTingHeiS-DB-GB" panose="02000000000000000000" charset="-122"/>
                <a:cs typeface="FZLanTingHeiS-DB-GB" panose="02000000000000000000" charset="-122"/>
                <a:sym typeface="FZLanTingHeiS-DB-GB" panose="02000000000000000000" charset="-122"/>
              </a:defRPr>
            </a:lvl1pPr>
          </a:lstStyle>
          <a:p>
            <a:pPr algn="l"/>
            <a:r>
              <a:rPr lang="zh-CN" altLang="en-US">
                <a:solidFill>
                  <a:schemeClr val="tx1"/>
                </a:solidFill>
                <a:sym typeface="+mn-ea"/>
              </a:rPr>
              <a:t>传统“小”模型时代的开发范式</a:t>
            </a: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26" name="二级标题方正兰亭黑简体"/>
          <p:cNvSpPr txBox="1"/>
          <p:nvPr/>
        </p:nvSpPr>
        <p:spPr>
          <a:xfrm>
            <a:off x="1279276" y="2206606"/>
            <a:ext cx="10771505" cy="793750"/>
          </a:xfrm>
          <a:prstGeom prst="rect">
            <a:avLst/>
          </a:prstGeom>
          <a:ln w="254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defTabSz="825500">
              <a:defRPr sz="4500">
                <a:solidFill>
                  <a:srgbClr val="DDDDDD"/>
                </a:solidFill>
              </a:defRPr>
            </a:lvl1pPr>
          </a:lstStyle>
          <a:p>
            <a:pPr algn="l"/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需要深度学习基础知识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+</a:t>
            </a:r>
            <a:r>
              <a:rPr lang="zh-CN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大量的算力和数据</a:t>
            </a:r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79525" y="4606290"/>
            <a:ext cx="15986125" cy="7200265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18038445" y="8603615"/>
            <a:ext cx="4029710" cy="1289050"/>
          </a:xfrm>
          <a:prstGeom prst="rect">
            <a:avLst/>
          </a:prstGeom>
          <a:noFill/>
          <a:ln w="254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91439" tIns="91439" rIns="91439" bIns="91439" numCol="1" spcCol="38100" rtlCol="0" anchor="t" forceAA="0" upright="0">
            <a:spAutoFit/>
          </a:bodyPr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600" b="0" i="0" u="none" strike="noStrike" cap="none" spc="0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FZLanTingHeiS-R-GB" panose="02000000000000000000" charset="-122"/>
              </a:rPr>
              <a:t>预训练：基础模型</a:t>
            </a:r>
            <a:r>
              <a:rPr kumimoji="0" lang="en-US" altLang="zh-CN" sz="3600" b="0" i="0" u="none" strike="noStrike" cap="none" spc="0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FZLanTingHeiS-R-GB" panose="02000000000000000000" charset="-122"/>
              </a:rPr>
              <a:t>+</a:t>
            </a:r>
            <a:r>
              <a:rPr kumimoji="0" lang="zh-CN" altLang="en-US" sz="3600" b="0" i="0" u="none" strike="noStrike" cap="none" spc="0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FZLanTingHeiS-R-GB" panose="02000000000000000000" charset="-122"/>
              </a:rPr>
              <a:t>多种任务预训练</a:t>
            </a:r>
            <a:r>
              <a:rPr kumimoji="0" lang="en-US" altLang="zh-CN" sz="3600" b="0" i="0" u="none" strike="noStrike" cap="none" spc="0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FZLanTingHeiS-R-GB" panose="02000000000000000000" charset="-122"/>
              </a:rPr>
              <a:t> </a:t>
            </a:r>
            <a:endParaRPr kumimoji="0" lang="en-US" altLang="zh-CN" sz="3600" b="0" i="0" u="none" strike="noStrike" cap="none" spc="0" normalizeH="0" baseline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FillTx/>
              <a:latin typeface="+mn-lt"/>
              <a:ea typeface="+mn-ea"/>
              <a:cs typeface="+mn-cs"/>
              <a:sym typeface="FZLanTingHeiS-R-GB" panose="02000000000000000000" charset="-122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18038445" y="5379720"/>
            <a:ext cx="4029710" cy="1289050"/>
          </a:xfrm>
          <a:prstGeom prst="rect">
            <a:avLst/>
          </a:prstGeom>
          <a:noFill/>
          <a:ln w="254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91439" tIns="91439" rIns="91439" bIns="91439" numCol="1" spcCol="38100" rtlCol="0" anchor="t" forceAA="0" upright="0">
            <a:spAutoFit/>
          </a:bodyPr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600" b="0" i="0" u="none" strike="noStrike" cap="none" spc="0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FZLanTingHeiS-R-GB" panose="02000000000000000000" charset="-122"/>
              </a:rPr>
              <a:t>微调</a:t>
            </a:r>
            <a:r>
              <a:rPr kumimoji="0" lang="en-US" altLang="zh-CN" sz="3600" b="0" i="0" u="none" strike="noStrike" cap="none" spc="0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FZLanTingHeiS-R-GB" panose="02000000000000000000" charset="-122"/>
              </a:rPr>
              <a:t>/</a:t>
            </a:r>
            <a:r>
              <a:rPr kumimoji="0" lang="zh-CN" altLang="en-US" sz="3600" b="0" i="0" u="none" strike="noStrike" cap="none" spc="0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FZLanTingHeiS-R-GB" panose="02000000000000000000" charset="-122"/>
              </a:rPr>
              <a:t>推理：具体下游任务上微调适配</a:t>
            </a:r>
            <a:endParaRPr kumimoji="0" lang="zh-CN" altLang="en-US" sz="3600" b="0" i="0" u="none" strike="noStrike" cap="none" spc="0" normalizeH="0" baseline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FillTx/>
              <a:latin typeface="+mn-lt"/>
              <a:ea typeface="+mn-ea"/>
              <a:cs typeface="+mn-cs"/>
              <a:sym typeface="FZLanTingHeiS-R-GB" panose="02000000000000000000" charset="-122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91915" y="1511935"/>
            <a:ext cx="6922770" cy="309435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文本框 11"/>
          <p:cNvSpPr txBox="1"/>
          <p:nvPr/>
        </p:nvSpPr>
        <p:spPr>
          <a:xfrm>
            <a:off x="2375535" y="4764405"/>
            <a:ext cx="18439765" cy="2181860"/>
          </a:xfrm>
          <a:prstGeom prst="rect">
            <a:avLst/>
          </a:prstGeom>
          <a:ln w="25400">
            <a:miter lim="400000"/>
          </a:ln>
        </p:spPr>
        <p:txBody>
          <a:bodyPr wrap="square" tIns="91439" bIns="91439">
            <a:spAutoFit/>
          </a:bodyPr>
          <a:lstStyle>
            <a:lvl1pPr algn="ctr">
              <a:defRPr sz="13000">
                <a:solidFill>
                  <a:srgbClr val="FFFFFF"/>
                </a:solidFill>
                <a:latin typeface="FZLanTingHeiS-DB-GB" panose="02000000000000000000" charset="-122"/>
                <a:ea typeface="FZLanTingHeiS-DB-GB" panose="02000000000000000000" charset="-122"/>
                <a:cs typeface="FZLanTingHeiS-DB-GB" panose="02000000000000000000" charset="-122"/>
                <a:sym typeface="FZLanTingHeiS-DB-GB" panose="02000000000000000000" charset="-122"/>
              </a:defRPr>
            </a:lvl1pPr>
          </a:lstStyle>
          <a:p>
            <a:r>
              <a:rPr lang="en-US">
                <a:sym typeface="+mn-ea"/>
              </a:rPr>
              <a:t>LLM</a:t>
            </a:r>
            <a:r>
              <a:rPr lang="zh-CN" altLang="en-US">
                <a:sym typeface="+mn-ea"/>
              </a:rPr>
              <a:t>时代的开发范式</a:t>
            </a:r>
            <a:endParaRPr lang="zh-CN" altLang="en-US">
              <a:sym typeface="+mn-ea"/>
            </a:endParaRPr>
          </a:p>
        </p:txBody>
      </p:sp>
      <p:sp>
        <p:nvSpPr>
          <p:cNvPr id="118" name="此处可为PPT标题页面"/>
          <p:cNvSpPr txBox="1"/>
          <p:nvPr/>
        </p:nvSpPr>
        <p:spPr>
          <a:xfrm>
            <a:off x="3636793" y="7739274"/>
            <a:ext cx="15917545" cy="716915"/>
          </a:xfrm>
          <a:prstGeom prst="rect">
            <a:avLst/>
          </a:prstGeom>
          <a:ln w="254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defTabSz="825500">
              <a:defRPr sz="4000">
                <a:solidFill>
                  <a:srgbClr val="FFFFFF"/>
                </a:solidFill>
                <a:latin typeface="FZLanTingKanHeiS-R-GB" panose="02000000000000000000" charset="-122"/>
                <a:ea typeface="FZLanTingKanHeiS-R-GB" panose="02000000000000000000" charset="-122"/>
                <a:cs typeface="FZLanTingKanHeiS-R-GB" panose="02000000000000000000" charset="-122"/>
                <a:sym typeface="FZLanTingKanHeiS-R-GB" panose="02000000000000000000" charset="-122"/>
              </a:defRPr>
            </a:lvl1pPr>
          </a:lstStyle>
          <a:p>
            <a:pPr algn="l"/>
            <a:r>
              <a:rPr lang="zh-CN" altLang="en-US"/>
              <a:t>有手就行的</a:t>
            </a:r>
            <a:r>
              <a:rPr lang="en-US" altLang="zh-CN">
                <a:sym typeface="+mn-ea"/>
              </a:rPr>
              <a:t>Prompt</a:t>
            </a:r>
            <a:r>
              <a:rPr lang="zh-CN" altLang="en-US">
                <a:sym typeface="+mn-ea"/>
              </a:rPr>
              <a:t>工程、</a:t>
            </a:r>
            <a:r>
              <a:rPr lang="en-US" altLang="zh-CN">
                <a:sym typeface="+mn-ea"/>
              </a:rPr>
              <a:t>Embedding</a:t>
            </a:r>
            <a:r>
              <a:rPr lang="zh-CN" altLang="en-US">
                <a:sym typeface="+mn-ea"/>
              </a:rPr>
              <a:t>辅助给</a:t>
            </a:r>
            <a:r>
              <a:rPr lang="en-US" altLang="zh-CN">
                <a:sym typeface="+mn-ea"/>
              </a:rPr>
              <a:t>LLM</a:t>
            </a:r>
            <a:r>
              <a:rPr lang="zh-CN" altLang="en-US">
                <a:sym typeface="+mn-ea"/>
              </a:rPr>
              <a:t>外接大脑</a:t>
            </a:r>
            <a:r>
              <a:rPr lang="zh-CN" altLang="en-US"/>
              <a:t>、高效微调</a:t>
            </a:r>
            <a:endParaRPr lang="zh-CN" altLang="en-US"/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一级标题方正兰亭中黑简体"/>
          <p:cNvSpPr txBox="1"/>
          <p:nvPr/>
        </p:nvSpPr>
        <p:spPr>
          <a:xfrm>
            <a:off x="1279276" y="909320"/>
            <a:ext cx="7541895" cy="1178560"/>
          </a:xfrm>
          <a:prstGeom prst="rect">
            <a:avLst/>
          </a:prstGeom>
          <a:ln w="254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defTabSz="825500">
              <a:defRPr sz="7000">
                <a:solidFill>
                  <a:srgbClr val="FFFFFF"/>
                </a:solidFill>
                <a:latin typeface="FZLanTingHeiS-DB-GB" panose="02000000000000000000" charset="-122"/>
                <a:ea typeface="FZLanTingHeiS-DB-GB" panose="02000000000000000000" charset="-122"/>
                <a:cs typeface="FZLanTingHeiS-DB-GB" panose="02000000000000000000" charset="-122"/>
                <a:sym typeface="FZLanTingHeiS-DB-GB" panose="02000000000000000000" charset="-122"/>
              </a:defRPr>
            </a:lvl1pPr>
          </a:lstStyle>
          <a:p>
            <a:r>
              <a:rPr lang="en-US">
                <a:solidFill>
                  <a:schemeClr val="tx1"/>
                </a:solidFill>
              </a:rPr>
              <a:t>LLM</a:t>
            </a:r>
            <a:r>
              <a:rPr lang="zh-CN" altLang="en-US">
                <a:solidFill>
                  <a:schemeClr val="tx1"/>
                </a:solidFill>
              </a:rPr>
              <a:t>时代开发范式</a:t>
            </a: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" name="二级标题方正兰亭黑简体"/>
          <p:cNvSpPr txBox="1"/>
          <p:nvPr/>
        </p:nvSpPr>
        <p:spPr>
          <a:xfrm>
            <a:off x="1279276" y="2206606"/>
            <a:ext cx="8102600" cy="793750"/>
          </a:xfrm>
          <a:prstGeom prst="rect">
            <a:avLst/>
          </a:prstGeom>
          <a:ln w="254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defTabSz="825500">
              <a:defRPr sz="4500">
                <a:solidFill>
                  <a:srgbClr val="DDDDDD"/>
                </a:solidFill>
              </a:defRPr>
            </a:lvl1pPr>
          </a:lstStyle>
          <a:p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强大的工具带来技术方案的革新</a:t>
            </a: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4578" name="稻壳儿小白白(http://dwz.cn/Wu2UP)"/>
          <p:cNvSpPr>
            <a:spLocks noChangeArrowheads="1"/>
          </p:cNvSpPr>
          <p:nvPr/>
        </p:nvSpPr>
        <p:spPr bwMode="auto">
          <a:xfrm rot="20751297">
            <a:off x="8959215" y="5274310"/>
            <a:ext cx="2785745" cy="6084570"/>
          </a:xfrm>
          <a:prstGeom prst="moon">
            <a:avLst>
              <a:gd name="adj" fmla="val 15190"/>
            </a:avLst>
          </a:prstGeom>
          <a:solidFill>
            <a:srgbClr val="32BB99"/>
          </a:solidFill>
          <a:ln w="3175">
            <a:solidFill>
              <a:srgbClr val="F8F8F8"/>
            </a:solidFill>
            <a:miter lim="800000"/>
          </a:ln>
        </p:spPr>
        <p:txBody>
          <a:bodyPr anchor="ctr"/>
          <a:lstStyle/>
          <a:p>
            <a:pPr algn="ctr" eaLnBrk="1" hangingPunct="1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sym typeface="Arial" panose="020B0604020202020204" pitchFamily="34" charset="0"/>
            </a:endParaRPr>
          </a:p>
        </p:txBody>
      </p:sp>
      <p:sp>
        <p:nvSpPr>
          <p:cNvPr id="24579" name="稻壳儿小白白(http://dwz.cn/Wu2UP)"/>
          <p:cNvSpPr>
            <a:spLocks noChangeArrowheads="1"/>
          </p:cNvSpPr>
          <p:nvPr/>
        </p:nvSpPr>
        <p:spPr bwMode="auto">
          <a:xfrm rot="4551297">
            <a:off x="10255885" y="3549015"/>
            <a:ext cx="3042285" cy="5568950"/>
          </a:xfrm>
          <a:prstGeom prst="moon">
            <a:avLst>
              <a:gd name="adj" fmla="val 15190"/>
            </a:avLst>
          </a:prstGeom>
          <a:solidFill>
            <a:srgbClr val="117A68"/>
          </a:solidFill>
          <a:ln w="3175">
            <a:solidFill>
              <a:srgbClr val="F8F8F8"/>
            </a:solidFill>
            <a:miter lim="800000"/>
          </a:ln>
        </p:spPr>
        <p:txBody>
          <a:bodyPr anchor="ctr"/>
          <a:lstStyle/>
          <a:p>
            <a:pPr algn="ctr" eaLnBrk="1" hangingPunct="1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sym typeface="Arial" panose="020B0604020202020204" pitchFamily="34" charset="0"/>
            </a:endParaRPr>
          </a:p>
        </p:txBody>
      </p:sp>
      <p:sp>
        <p:nvSpPr>
          <p:cNvPr id="24580" name="稻壳儿小白白(http://dwz.cn/Wu2UP)"/>
          <p:cNvSpPr>
            <a:spLocks noChangeArrowheads="1"/>
          </p:cNvSpPr>
          <p:nvPr/>
        </p:nvSpPr>
        <p:spPr bwMode="auto">
          <a:xfrm rot="9951297">
            <a:off x="12201525" y="4852035"/>
            <a:ext cx="2785745" cy="6083935"/>
          </a:xfrm>
          <a:prstGeom prst="moon">
            <a:avLst>
              <a:gd name="adj" fmla="val 15190"/>
            </a:avLst>
          </a:prstGeom>
          <a:solidFill>
            <a:srgbClr val="32BB99"/>
          </a:solidFill>
          <a:ln w="3175">
            <a:solidFill>
              <a:srgbClr val="F8F8F8"/>
            </a:solidFill>
            <a:miter lim="800000"/>
          </a:ln>
        </p:spPr>
        <p:txBody>
          <a:bodyPr anchor="ctr"/>
          <a:lstStyle/>
          <a:p>
            <a:pPr algn="ctr" eaLnBrk="1" hangingPunct="1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sym typeface="Arial" panose="020B0604020202020204" pitchFamily="34" charset="0"/>
            </a:endParaRPr>
          </a:p>
        </p:txBody>
      </p:sp>
      <p:sp>
        <p:nvSpPr>
          <p:cNvPr id="24581" name="稻壳儿小白白(http://dwz.cn/Wu2UP)"/>
          <p:cNvSpPr>
            <a:spLocks noChangeArrowheads="1"/>
          </p:cNvSpPr>
          <p:nvPr/>
        </p:nvSpPr>
        <p:spPr bwMode="auto">
          <a:xfrm rot="15351297">
            <a:off x="10670540" y="7068185"/>
            <a:ext cx="3042285" cy="5568950"/>
          </a:xfrm>
          <a:prstGeom prst="moon">
            <a:avLst>
              <a:gd name="adj" fmla="val 15190"/>
            </a:avLst>
          </a:prstGeom>
          <a:solidFill>
            <a:srgbClr val="117A68"/>
          </a:solidFill>
          <a:ln w="3175">
            <a:solidFill>
              <a:srgbClr val="F8F8F8"/>
            </a:solidFill>
            <a:miter lim="800000"/>
          </a:ln>
        </p:spPr>
        <p:txBody>
          <a:bodyPr anchor="ctr"/>
          <a:lstStyle/>
          <a:p>
            <a:pPr algn="ctr" eaLnBrk="1" hangingPunct="1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sym typeface="Arial" panose="020B0604020202020204" pitchFamily="34" charset="0"/>
            </a:endParaRPr>
          </a:p>
        </p:txBody>
      </p:sp>
      <p:sp>
        <p:nvSpPr>
          <p:cNvPr id="24582" name="稻壳儿小白白(http://dwz.cn/Wu2UP)"/>
          <p:cNvSpPr>
            <a:spLocks noChangeArrowheads="1"/>
          </p:cNvSpPr>
          <p:nvPr/>
        </p:nvSpPr>
        <p:spPr bwMode="auto">
          <a:xfrm flipH="1">
            <a:off x="10208895" y="7526655"/>
            <a:ext cx="3701415" cy="14452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eaLnBrk="1" hangingPunct="1"/>
            <a:r>
              <a:rPr lang="en-US" altLang="zh-CN" sz="4400" b="1">
                <a:solidFill>
                  <a:schemeClr val="tx1">
                    <a:lumMod val="75000"/>
                    <a:lumOff val="25000"/>
                  </a:schemeClr>
                </a:solidFill>
                <a:sym typeface="Arial" panose="020B0604020202020204" pitchFamily="34" charset="0"/>
              </a:rPr>
              <a:t>LLM</a:t>
            </a:r>
            <a:endParaRPr lang="en-US" altLang="zh-CN" sz="4400" b="1">
              <a:solidFill>
                <a:schemeClr val="tx1">
                  <a:lumMod val="75000"/>
                  <a:lumOff val="25000"/>
                </a:schemeClr>
              </a:solidFill>
              <a:sym typeface="Arial" panose="020B0604020202020204" pitchFamily="34" charset="0"/>
            </a:endParaRPr>
          </a:p>
          <a:p>
            <a:pPr algn="ctr" eaLnBrk="1" hangingPunct="1"/>
            <a:r>
              <a:rPr lang="zh-CN" altLang="en-US" sz="4400" b="1">
                <a:solidFill>
                  <a:schemeClr val="tx1">
                    <a:lumMod val="75000"/>
                    <a:lumOff val="25000"/>
                  </a:schemeClr>
                </a:solidFill>
                <a:sym typeface="Arial" panose="020B0604020202020204" pitchFamily="34" charset="0"/>
              </a:rPr>
              <a:t>为中心</a:t>
            </a:r>
            <a:endParaRPr lang="zh-CN" altLang="en-US" sz="4400" b="1">
              <a:solidFill>
                <a:schemeClr val="tx1">
                  <a:lumMod val="75000"/>
                  <a:lumOff val="25000"/>
                </a:schemeClr>
              </a:solidFill>
              <a:sym typeface="Arial" panose="020B0604020202020204" pitchFamily="34" charset="0"/>
            </a:endParaRPr>
          </a:p>
        </p:txBody>
      </p:sp>
      <p:sp>
        <p:nvSpPr>
          <p:cNvPr id="24583" name="稻壳儿小白白(http://dwz.cn/Wu2UP)"/>
          <p:cNvSpPr>
            <a:spLocks noChangeShapeType="1"/>
          </p:cNvSpPr>
          <p:nvPr/>
        </p:nvSpPr>
        <p:spPr bwMode="auto">
          <a:xfrm flipH="1">
            <a:off x="7383780" y="6888480"/>
            <a:ext cx="1839595" cy="0"/>
          </a:xfrm>
          <a:prstGeom prst="line">
            <a:avLst/>
          </a:prstGeom>
          <a:noFill/>
          <a:ln w="12700">
            <a:solidFill>
              <a:srgbClr val="ADBACA"/>
            </a:solidFill>
            <a:prstDash val="sysDot"/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4584" name="稻壳儿小白白(http://dwz.cn/Wu2UP)"/>
          <p:cNvSpPr>
            <a:spLocks noChangeShapeType="1"/>
          </p:cNvSpPr>
          <p:nvPr/>
        </p:nvSpPr>
        <p:spPr bwMode="auto">
          <a:xfrm flipH="1">
            <a:off x="8691880" y="10991215"/>
            <a:ext cx="1811655" cy="0"/>
          </a:xfrm>
          <a:prstGeom prst="line">
            <a:avLst/>
          </a:prstGeom>
          <a:noFill/>
          <a:ln w="12700">
            <a:solidFill>
              <a:srgbClr val="ADBACA"/>
            </a:solidFill>
            <a:prstDash val="sysDot"/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4585" name="稻壳儿小白白(http://dwz.cn/Wu2UP)"/>
          <p:cNvSpPr txBox="1">
            <a:spLocks noChangeArrowheads="1"/>
          </p:cNvSpPr>
          <p:nvPr/>
        </p:nvSpPr>
        <p:spPr bwMode="auto">
          <a:xfrm>
            <a:off x="3578860" y="6286500"/>
            <a:ext cx="3423285" cy="553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9pPr>
          </a:lstStyle>
          <a:p>
            <a:pPr algn="r" eaLnBrk="1" hangingPunct="1">
              <a:spcBef>
                <a:spcPct val="20000"/>
              </a:spcBef>
            </a:pP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sym typeface="Arial" panose="020B0604020202020204" pitchFamily="34" charset="0"/>
              </a:rPr>
              <a:t>产品设计</a:t>
            </a: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sym typeface="Arial" panose="020B0604020202020204" pitchFamily="34" charset="0"/>
            </a:endParaRPr>
          </a:p>
        </p:txBody>
      </p:sp>
      <p:sp>
        <p:nvSpPr>
          <p:cNvPr id="24587" name="稻壳儿小白白(http://dwz.cn/Wu2UP)"/>
          <p:cNvSpPr txBox="1">
            <a:spLocks noChangeArrowheads="1"/>
          </p:cNvSpPr>
          <p:nvPr/>
        </p:nvSpPr>
        <p:spPr bwMode="auto">
          <a:xfrm>
            <a:off x="15149195" y="4582160"/>
            <a:ext cx="2204720" cy="553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sym typeface="Arial" panose="020B0604020202020204" pitchFamily="34" charset="0"/>
              </a:rPr>
              <a:t>架构设计</a:t>
            </a: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sym typeface="Arial" panose="020B0604020202020204" pitchFamily="34" charset="0"/>
            </a:endParaRPr>
          </a:p>
        </p:txBody>
      </p:sp>
      <p:sp>
        <p:nvSpPr>
          <p:cNvPr id="24589" name="稻壳儿小白白(http://dwz.cn/Wu2UP)"/>
          <p:cNvSpPr txBox="1">
            <a:spLocks noChangeArrowheads="1"/>
          </p:cNvSpPr>
          <p:nvPr/>
        </p:nvSpPr>
        <p:spPr bwMode="auto">
          <a:xfrm>
            <a:off x="4895850" y="10520680"/>
            <a:ext cx="3423285" cy="553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9pPr>
          </a:lstStyle>
          <a:p>
            <a:pPr algn="r" eaLnBrk="1" hangingPunct="1">
              <a:spcBef>
                <a:spcPct val="20000"/>
              </a:spcBef>
            </a:pP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sym typeface="Arial" panose="020B0604020202020204" pitchFamily="34" charset="0"/>
              </a:rPr>
              <a:t>交互设计</a:t>
            </a: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sym typeface="Arial" panose="020B0604020202020204" pitchFamily="34" charset="0"/>
            </a:endParaRPr>
          </a:p>
        </p:txBody>
      </p:sp>
      <p:sp>
        <p:nvSpPr>
          <p:cNvPr id="24591" name="稻壳儿小白白(http://dwz.cn/Wu2UP)"/>
          <p:cNvSpPr txBox="1">
            <a:spLocks noChangeArrowheads="1"/>
          </p:cNvSpPr>
          <p:nvPr/>
        </p:nvSpPr>
        <p:spPr bwMode="auto">
          <a:xfrm>
            <a:off x="16786225" y="8881745"/>
            <a:ext cx="3423285" cy="553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sym typeface="Arial" panose="020B0604020202020204" pitchFamily="34" charset="0"/>
              </a:rPr>
              <a:t>代码设计</a:t>
            </a: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sym typeface="Arial" panose="020B0604020202020204" pitchFamily="34" charset="0"/>
            </a:endParaRPr>
          </a:p>
        </p:txBody>
      </p:sp>
      <p:sp>
        <p:nvSpPr>
          <p:cNvPr id="24593" name="稻壳儿小白白(http://dwz.cn/Wu2UP)"/>
          <p:cNvSpPr>
            <a:spLocks noChangeShapeType="1"/>
          </p:cNvSpPr>
          <p:nvPr/>
        </p:nvSpPr>
        <p:spPr bwMode="auto">
          <a:xfrm flipH="1">
            <a:off x="12978130" y="5052695"/>
            <a:ext cx="1839595" cy="0"/>
          </a:xfrm>
          <a:prstGeom prst="line">
            <a:avLst/>
          </a:prstGeom>
          <a:noFill/>
          <a:ln w="12700">
            <a:solidFill>
              <a:srgbClr val="ADBACA"/>
            </a:solidFill>
            <a:prstDash val="sysDot"/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4594" name="稻壳儿小白白(http://dwz.cn/Wu2UP)"/>
          <p:cNvSpPr>
            <a:spLocks noChangeShapeType="1"/>
          </p:cNvSpPr>
          <p:nvPr/>
        </p:nvSpPr>
        <p:spPr bwMode="auto">
          <a:xfrm flipH="1">
            <a:off x="14634210" y="9492615"/>
            <a:ext cx="1811655" cy="0"/>
          </a:xfrm>
          <a:prstGeom prst="line">
            <a:avLst/>
          </a:prstGeom>
          <a:noFill/>
          <a:ln w="12700">
            <a:solidFill>
              <a:srgbClr val="ADBACA"/>
            </a:solidFill>
            <a:prstDash val="sysDot"/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一级标题方正兰亭中黑简体"/>
          <p:cNvSpPr txBox="1"/>
          <p:nvPr/>
        </p:nvSpPr>
        <p:spPr>
          <a:xfrm>
            <a:off x="1279276" y="909320"/>
            <a:ext cx="7541895" cy="1178560"/>
          </a:xfrm>
          <a:prstGeom prst="rect">
            <a:avLst/>
          </a:prstGeom>
          <a:ln w="254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defTabSz="825500">
              <a:defRPr sz="7000">
                <a:solidFill>
                  <a:srgbClr val="FFFFFF"/>
                </a:solidFill>
                <a:latin typeface="FZLanTingHeiS-DB-GB" panose="02000000000000000000" charset="-122"/>
                <a:ea typeface="FZLanTingHeiS-DB-GB" panose="02000000000000000000" charset="-122"/>
                <a:cs typeface="FZLanTingHeiS-DB-GB" panose="02000000000000000000" charset="-122"/>
                <a:sym typeface="FZLanTingHeiS-DB-GB" panose="02000000000000000000" charset="-122"/>
              </a:defRPr>
            </a:lvl1pPr>
          </a:lstStyle>
          <a:p>
            <a:r>
              <a:rPr lang="en-US">
                <a:solidFill>
                  <a:schemeClr val="tx1"/>
                </a:solidFill>
              </a:rPr>
              <a:t>LLM</a:t>
            </a:r>
            <a:r>
              <a:rPr lang="zh-CN" altLang="en-US">
                <a:solidFill>
                  <a:schemeClr val="tx1"/>
                </a:solidFill>
              </a:rPr>
              <a:t>时代开发范式</a:t>
            </a: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26" name="二级标题方正兰亭黑简体"/>
          <p:cNvSpPr txBox="1"/>
          <p:nvPr/>
        </p:nvSpPr>
        <p:spPr>
          <a:xfrm>
            <a:off x="1279276" y="2206606"/>
            <a:ext cx="8674100" cy="793750"/>
          </a:xfrm>
          <a:prstGeom prst="rect">
            <a:avLst/>
          </a:prstGeom>
          <a:ln w="254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defTabSz="825500">
              <a:defRPr sz="4500">
                <a:solidFill>
                  <a:srgbClr val="DDDDDD"/>
                </a:solidFill>
              </a:defRPr>
            </a:lvl1pPr>
          </a:lstStyle>
          <a:p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基本概念：零样本、少样本、微调</a:t>
            </a:r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77670" y="3000375"/>
            <a:ext cx="11630025" cy="10287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40460" y="3000375"/>
            <a:ext cx="8707755" cy="1028509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文本框 11"/>
          <p:cNvSpPr txBox="1"/>
          <p:nvPr/>
        </p:nvSpPr>
        <p:spPr>
          <a:xfrm>
            <a:off x="3127375" y="4764405"/>
            <a:ext cx="18262600" cy="2181860"/>
          </a:xfrm>
          <a:prstGeom prst="rect">
            <a:avLst/>
          </a:prstGeom>
          <a:ln w="25400">
            <a:miter lim="400000"/>
          </a:ln>
        </p:spPr>
        <p:txBody>
          <a:bodyPr wrap="square" tIns="91439" bIns="91439">
            <a:spAutoFit/>
          </a:bodyPr>
          <a:lstStyle>
            <a:lvl1pPr algn="ctr">
              <a:defRPr sz="13000">
                <a:solidFill>
                  <a:srgbClr val="FFFFFF"/>
                </a:solidFill>
                <a:latin typeface="FZLanTingHeiS-DB-GB" panose="02000000000000000000" charset="-122"/>
                <a:ea typeface="FZLanTingHeiS-DB-GB" panose="02000000000000000000" charset="-122"/>
                <a:cs typeface="FZLanTingHeiS-DB-GB" panose="02000000000000000000" charset="-122"/>
                <a:sym typeface="FZLanTingHeiS-DB-GB" panose="02000000000000000000" charset="-122"/>
              </a:defRPr>
            </a:lvl1pPr>
          </a:lstStyle>
          <a:p>
            <a:r>
              <a:rPr lang="zh-CN" altLang="en-US">
                <a:sym typeface="+mn-ea"/>
              </a:rPr>
              <a:t>有手就行的</a:t>
            </a:r>
            <a:r>
              <a:rPr lang="en-US" altLang="zh-CN">
                <a:sym typeface="+mn-ea"/>
              </a:rPr>
              <a:t>Prompt</a:t>
            </a:r>
            <a:r>
              <a:rPr lang="zh-CN" altLang="en-US">
                <a:sym typeface="+mn-ea"/>
              </a:rPr>
              <a:t>工程</a:t>
            </a:r>
            <a:endParaRPr lang="zh-CN" altLang="en-US">
              <a:sym typeface="+mn-ea"/>
            </a:endParaRPr>
          </a:p>
        </p:txBody>
      </p:sp>
      <p:sp>
        <p:nvSpPr>
          <p:cNvPr id="114" name="此处可为PPT标题页面"/>
          <p:cNvSpPr txBox="1"/>
          <p:nvPr/>
        </p:nvSpPr>
        <p:spPr>
          <a:xfrm>
            <a:off x="8839348" y="7457969"/>
            <a:ext cx="6705600" cy="716915"/>
          </a:xfrm>
          <a:prstGeom prst="rect">
            <a:avLst/>
          </a:prstGeom>
          <a:ln w="254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defTabSz="825500">
              <a:defRPr sz="4000">
                <a:solidFill>
                  <a:srgbClr val="FFFFFF"/>
                </a:solidFill>
                <a:latin typeface="FZLanTingKanHeiS-R-GB" panose="02000000000000000000" charset="-122"/>
                <a:ea typeface="FZLanTingKanHeiS-R-GB" panose="02000000000000000000" charset="-122"/>
                <a:cs typeface="FZLanTingKanHeiS-R-GB" panose="02000000000000000000" charset="-122"/>
                <a:sym typeface="FZLanTingKanHeiS-R-GB" panose="02000000000000000000" charset="-122"/>
              </a:defRPr>
            </a:lvl1pPr>
          </a:lstStyle>
          <a:p>
            <a:r>
              <a:rPr lang="zh-CN" altLang="en-US"/>
              <a:t>通过自然语言直接调教大模型</a:t>
            </a:r>
            <a:endParaRPr lang="zh-CN" altLang="en-US"/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一级标题方正兰亭中黑简体"/>
          <p:cNvSpPr txBox="1"/>
          <p:nvPr/>
        </p:nvSpPr>
        <p:spPr>
          <a:xfrm>
            <a:off x="1279276" y="909320"/>
            <a:ext cx="7541895" cy="1178560"/>
          </a:xfrm>
          <a:prstGeom prst="rect">
            <a:avLst/>
          </a:prstGeom>
          <a:ln w="254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defTabSz="825500">
              <a:defRPr sz="7000">
                <a:solidFill>
                  <a:srgbClr val="FFFFFF"/>
                </a:solidFill>
                <a:latin typeface="FZLanTingHeiS-DB-GB" panose="02000000000000000000" charset="-122"/>
                <a:ea typeface="FZLanTingHeiS-DB-GB" panose="02000000000000000000" charset="-122"/>
                <a:cs typeface="FZLanTingHeiS-DB-GB" panose="02000000000000000000" charset="-122"/>
                <a:sym typeface="FZLanTingHeiS-DB-GB" panose="02000000000000000000" charset="-122"/>
              </a:defRPr>
            </a:lvl1pPr>
          </a:lstStyle>
          <a:p>
            <a:r>
              <a:rPr lang="en-US">
                <a:solidFill>
                  <a:schemeClr val="tx1"/>
                </a:solidFill>
              </a:rPr>
              <a:t>LLM</a:t>
            </a:r>
            <a:r>
              <a:rPr lang="zh-CN" altLang="en-US">
                <a:solidFill>
                  <a:schemeClr val="tx1"/>
                </a:solidFill>
              </a:rPr>
              <a:t>时代开发范式</a:t>
            </a: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26" name="二级标题方正兰亭黑简体"/>
          <p:cNvSpPr txBox="1"/>
          <p:nvPr/>
        </p:nvSpPr>
        <p:spPr>
          <a:xfrm>
            <a:off x="1279276" y="2206606"/>
            <a:ext cx="16240760" cy="793750"/>
          </a:xfrm>
          <a:prstGeom prst="rect">
            <a:avLst/>
          </a:prstGeom>
          <a:ln w="254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defTabSz="825500">
              <a:defRPr sz="4500">
                <a:solidFill>
                  <a:srgbClr val="DDDDDD"/>
                </a:solidFill>
              </a:defRPr>
            </a:lvl1pPr>
          </a:lstStyle>
          <a:p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零样本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/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少样本：用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Prompt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解决传统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NLP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算法问题（提供服务）</a:t>
            </a:r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06240" y="3724275"/>
            <a:ext cx="15970885" cy="891286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一级标题方正兰亭中黑简体"/>
          <p:cNvSpPr txBox="1"/>
          <p:nvPr/>
        </p:nvSpPr>
        <p:spPr>
          <a:xfrm>
            <a:off x="1279276" y="909320"/>
            <a:ext cx="7541895" cy="1178560"/>
          </a:xfrm>
          <a:prstGeom prst="rect">
            <a:avLst/>
          </a:prstGeom>
          <a:ln w="254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defTabSz="825500">
              <a:defRPr sz="7000">
                <a:solidFill>
                  <a:srgbClr val="FFFFFF"/>
                </a:solidFill>
                <a:latin typeface="FZLanTingHeiS-DB-GB" panose="02000000000000000000" charset="-122"/>
                <a:ea typeface="FZLanTingHeiS-DB-GB" panose="02000000000000000000" charset="-122"/>
                <a:cs typeface="FZLanTingHeiS-DB-GB" panose="02000000000000000000" charset="-122"/>
                <a:sym typeface="FZLanTingHeiS-DB-GB" panose="02000000000000000000" charset="-122"/>
              </a:defRPr>
            </a:lvl1pPr>
          </a:lstStyle>
          <a:p>
            <a:r>
              <a:rPr lang="en-US">
                <a:solidFill>
                  <a:schemeClr val="tx1"/>
                </a:solidFill>
              </a:rPr>
              <a:t>LLM</a:t>
            </a:r>
            <a:r>
              <a:rPr lang="zh-CN" altLang="en-US">
                <a:solidFill>
                  <a:schemeClr val="tx1"/>
                </a:solidFill>
              </a:rPr>
              <a:t>时代开发范式</a:t>
            </a: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26" name="二级标题方正兰亭黑简体"/>
          <p:cNvSpPr txBox="1"/>
          <p:nvPr/>
        </p:nvSpPr>
        <p:spPr>
          <a:xfrm>
            <a:off x="1279276" y="2206606"/>
            <a:ext cx="6562090" cy="793750"/>
          </a:xfrm>
          <a:prstGeom prst="rect">
            <a:avLst/>
          </a:prstGeom>
          <a:ln w="254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defTabSz="825500">
              <a:defRPr sz="4500">
                <a:solidFill>
                  <a:srgbClr val="DDDDDD"/>
                </a:solidFill>
              </a:defRPr>
            </a:lvl1pPr>
          </a:lstStyle>
          <a:p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零样本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/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少样本：代码示例</a:t>
            </a:r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81885" y="3551555"/>
            <a:ext cx="19622135" cy="7463155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9968230" y="11566525"/>
            <a:ext cx="4448810" cy="735330"/>
          </a:xfrm>
          <a:prstGeom prst="rect">
            <a:avLst/>
          </a:prstGeom>
          <a:noFill/>
          <a:ln w="254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91439" tIns="91439" rIns="91439" bIns="91439" numCol="1" spcCol="38100" rtlCol="0" anchor="t" forceAA="0" upright="0">
            <a:spAutoFit/>
          </a:bodyPr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6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FZLanTingHeiS-R-GB" panose="02000000000000000000" charset="-122"/>
              </a:rPr>
              <a:t>核心：构造</a:t>
            </a:r>
            <a:r>
              <a:rPr kumimoji="0" lang="en-US" altLang="zh-CN" sz="36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FZLanTingHeiS-R-GB" panose="02000000000000000000" charset="-122"/>
              </a:rPr>
              <a:t>Prompt</a:t>
            </a:r>
            <a:endParaRPr kumimoji="0" lang="en-US" altLang="zh-CN" sz="3600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FZLanTingHeiS-R-GB" panose="02000000000000000000" charset="-122"/>
            </a:endParaRP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文本框 11"/>
          <p:cNvSpPr txBox="1"/>
          <p:nvPr/>
        </p:nvSpPr>
        <p:spPr>
          <a:xfrm>
            <a:off x="2552700" y="1750695"/>
            <a:ext cx="14595475" cy="1412240"/>
          </a:xfrm>
          <a:prstGeom prst="rect">
            <a:avLst/>
          </a:prstGeom>
          <a:ln w="25400">
            <a:miter lim="400000"/>
          </a:ln>
        </p:spPr>
        <p:txBody>
          <a:bodyPr wrap="square" tIns="91439" bIns="91439">
            <a:spAutoFit/>
          </a:bodyPr>
          <a:lstStyle>
            <a:lvl1pPr>
              <a:defRPr sz="8000">
                <a:solidFill>
                  <a:srgbClr val="FFFFFF"/>
                </a:solidFill>
                <a:latin typeface="FZLanTingHeiS-DB-GB" panose="02000000000000000000" charset="-122"/>
                <a:ea typeface="FZLanTingHeiS-DB-GB" panose="02000000000000000000" charset="-122"/>
                <a:cs typeface="FZLanTingHeiS-DB-GB" panose="02000000000000000000" charset="-122"/>
                <a:sym typeface="FZLanTingHeiS-DB-GB" panose="02000000000000000000" charset="-122"/>
              </a:defRPr>
            </a:lvl1pPr>
          </a:lstStyle>
          <a:p>
            <a:r>
              <a:rPr lang="zh-CN"/>
              <a:t>目录</a:t>
            </a:r>
            <a:endParaRPr lang="zh-CN"/>
          </a:p>
        </p:txBody>
      </p:sp>
      <p:sp>
        <p:nvSpPr>
          <p:cNvPr id="111" name="文本框 11"/>
          <p:cNvSpPr txBox="1"/>
          <p:nvPr/>
        </p:nvSpPr>
        <p:spPr>
          <a:xfrm>
            <a:off x="2552700" y="3879850"/>
            <a:ext cx="21297265" cy="7452995"/>
          </a:xfrm>
          <a:prstGeom prst="rect">
            <a:avLst/>
          </a:prstGeom>
          <a:ln w="25400">
            <a:miter lim="400000"/>
          </a:ln>
        </p:spPr>
        <p:txBody>
          <a:bodyPr wrap="square" tIns="91439" bIns="91439">
            <a:spAutoFit/>
          </a:bodyPr>
          <a:lstStyle/>
          <a:p>
            <a:pPr>
              <a:lnSpc>
                <a:spcPct val="150000"/>
              </a:lnSpc>
              <a:defRPr sz="4500">
                <a:solidFill>
                  <a:srgbClr val="FFFFFF"/>
                </a:solidFill>
              </a:defRPr>
            </a:pPr>
            <a:r>
              <a:rPr lang="en-US"/>
              <a:t>01</a:t>
            </a:r>
            <a:r>
              <a:rPr lang="zh-CN" altLang="en-US"/>
              <a:t>：大语言</a:t>
            </a:r>
            <a:r>
              <a:rPr lang="zh-CN" altLang="en-US"/>
              <a:t>模型（</a:t>
            </a:r>
            <a:r>
              <a:rPr lang="en-US" altLang="zh-CN"/>
              <a:t>LLM</a:t>
            </a:r>
            <a:r>
              <a:rPr lang="zh-CN" altLang="en-US"/>
              <a:t>）基本原理</a:t>
            </a:r>
            <a:endParaRPr lang="zh-CN" altLang="en-US"/>
          </a:p>
          <a:p>
            <a:pPr>
              <a:lnSpc>
                <a:spcPct val="150000"/>
              </a:lnSpc>
              <a:defRPr sz="4500">
                <a:solidFill>
                  <a:srgbClr val="FFFFFF"/>
                </a:solidFill>
              </a:defRPr>
            </a:pPr>
            <a:r>
              <a:t>0</a:t>
            </a:r>
            <a:r>
              <a:rPr lang="en-US"/>
              <a:t>2</a:t>
            </a:r>
            <a:r>
              <a:t>：</a:t>
            </a:r>
            <a:r>
              <a:rPr lang="zh-CN"/>
              <a:t>大模型时代以前的开发</a:t>
            </a:r>
            <a:r>
              <a:rPr lang="zh-CN"/>
              <a:t>范式</a:t>
            </a:r>
            <a:endParaRPr lang="en-US" altLang="zh-CN"/>
          </a:p>
          <a:p>
            <a:pPr>
              <a:lnSpc>
                <a:spcPct val="150000"/>
              </a:lnSpc>
              <a:defRPr sz="4500">
                <a:solidFill>
                  <a:srgbClr val="FFFFFF"/>
                </a:solidFill>
              </a:defRPr>
            </a:pPr>
            <a:r>
              <a:t>0</a:t>
            </a:r>
            <a:r>
              <a:rPr lang="en-US"/>
              <a:t>3</a:t>
            </a:r>
            <a:r>
              <a:t>：</a:t>
            </a:r>
            <a:r>
              <a:rPr lang="zh-CN" altLang="en-US"/>
              <a:t>大模型时代的开发范式：</a:t>
            </a:r>
            <a:endParaRPr lang="zh-CN" altLang="en-US"/>
          </a:p>
          <a:p>
            <a:pPr marL="1600200" lvl="2" indent="-685800">
              <a:lnSpc>
                <a:spcPct val="150000"/>
              </a:lnSpc>
              <a:buFont typeface="Arial" panose="020B0604020202020204" pitchFamily="34" charset="0"/>
              <a:buChar char="•"/>
              <a:defRPr sz="4500">
                <a:solidFill>
                  <a:srgbClr val="FFFFFF"/>
                </a:solidFill>
              </a:defRPr>
            </a:pPr>
            <a:r>
              <a:rPr lang="zh-CN" altLang="en-US"/>
              <a:t>零</a:t>
            </a:r>
            <a:r>
              <a:rPr lang="en-US" altLang="zh-CN"/>
              <a:t>/</a:t>
            </a:r>
            <a:r>
              <a:rPr lang="zh-CN" altLang="en-US"/>
              <a:t>少样本</a:t>
            </a:r>
            <a:r>
              <a:rPr lang="en-US" altLang="zh-CN"/>
              <a:t>Prompt</a:t>
            </a:r>
            <a:r>
              <a:rPr lang="zh-CN" altLang="en-US"/>
              <a:t>工程</a:t>
            </a:r>
            <a:endParaRPr lang="zh-CN" altLang="en-US"/>
          </a:p>
          <a:p>
            <a:pPr marL="1600200" lvl="2" indent="-685800">
              <a:lnSpc>
                <a:spcPct val="150000"/>
              </a:lnSpc>
              <a:buFont typeface="Arial" panose="020B0604020202020204" pitchFamily="34" charset="0"/>
              <a:buChar char="•"/>
              <a:defRPr sz="4500">
                <a:solidFill>
                  <a:srgbClr val="FFFFFF"/>
                </a:solidFill>
              </a:defRPr>
            </a:pPr>
            <a:r>
              <a:rPr lang="en-US" altLang="zh-CN"/>
              <a:t>Embedding</a:t>
            </a:r>
            <a:r>
              <a:rPr lang="zh-CN" altLang="en-US"/>
              <a:t>辅助</a:t>
            </a:r>
            <a:endParaRPr lang="zh-CN" altLang="en-US"/>
          </a:p>
          <a:p>
            <a:pPr marL="1600200" lvl="2" indent="-685800">
              <a:lnSpc>
                <a:spcPct val="150000"/>
              </a:lnSpc>
              <a:buFont typeface="Arial" panose="020B0604020202020204" pitchFamily="34" charset="0"/>
              <a:buChar char="•"/>
              <a:defRPr sz="4500">
                <a:solidFill>
                  <a:srgbClr val="FFFFFF"/>
                </a:solidFill>
              </a:defRPr>
            </a:pPr>
            <a:r>
              <a:rPr lang="zh-CN" altLang="en-US">
                <a:sym typeface="+mn-ea"/>
              </a:rPr>
              <a:t>高效微调</a:t>
            </a:r>
            <a:endParaRPr lang="zh-CN" altLang="en-US"/>
          </a:p>
          <a:p>
            <a:pPr>
              <a:lnSpc>
                <a:spcPct val="150000"/>
              </a:lnSpc>
              <a:defRPr sz="4500">
                <a:solidFill>
                  <a:srgbClr val="FFFFFF"/>
                </a:solidFill>
              </a:defRPr>
            </a:pPr>
            <a:r>
              <a:t>0</a:t>
            </a:r>
            <a:r>
              <a:rPr lang="en-US"/>
              <a:t>4</a:t>
            </a:r>
            <a:r>
              <a:t>：</a:t>
            </a:r>
            <a:r>
              <a:rPr lang="zh-CN"/>
              <a:t>大模型时代开发者所需</a:t>
            </a:r>
            <a:r>
              <a:rPr lang="zh-CN"/>
              <a:t>能力和工具梳理</a:t>
            </a:r>
            <a:endParaRPr lang="zh-CN"/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一级标题方正兰亭中黑简体"/>
          <p:cNvSpPr txBox="1"/>
          <p:nvPr/>
        </p:nvSpPr>
        <p:spPr>
          <a:xfrm>
            <a:off x="1279276" y="909320"/>
            <a:ext cx="7541895" cy="1178560"/>
          </a:xfrm>
          <a:prstGeom prst="rect">
            <a:avLst/>
          </a:prstGeom>
          <a:ln w="254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defTabSz="825500">
              <a:defRPr sz="7000">
                <a:solidFill>
                  <a:srgbClr val="FFFFFF"/>
                </a:solidFill>
                <a:latin typeface="FZLanTingHeiS-DB-GB" panose="02000000000000000000" charset="-122"/>
                <a:ea typeface="FZLanTingHeiS-DB-GB" panose="02000000000000000000" charset="-122"/>
                <a:cs typeface="FZLanTingHeiS-DB-GB" panose="02000000000000000000" charset="-122"/>
                <a:sym typeface="FZLanTingHeiS-DB-GB" panose="02000000000000000000" charset="-122"/>
              </a:defRPr>
            </a:lvl1pPr>
          </a:lstStyle>
          <a:p>
            <a:r>
              <a:rPr lang="en-US">
                <a:solidFill>
                  <a:schemeClr val="tx1"/>
                </a:solidFill>
              </a:rPr>
              <a:t>LLM</a:t>
            </a:r>
            <a:r>
              <a:rPr lang="zh-CN" altLang="en-US">
                <a:solidFill>
                  <a:schemeClr val="tx1"/>
                </a:solidFill>
              </a:rPr>
              <a:t>时代开发范式</a:t>
            </a: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26" name="二级标题方正兰亭黑简体"/>
          <p:cNvSpPr txBox="1"/>
          <p:nvPr/>
        </p:nvSpPr>
        <p:spPr>
          <a:xfrm>
            <a:off x="1279276" y="2206606"/>
            <a:ext cx="14454505" cy="793750"/>
          </a:xfrm>
          <a:prstGeom prst="rect">
            <a:avLst/>
          </a:prstGeom>
          <a:ln w="254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defTabSz="825500">
              <a:defRPr sz="4500">
                <a:solidFill>
                  <a:srgbClr val="DDDDDD"/>
                </a:solidFill>
              </a:defRPr>
            </a:lvl1pPr>
          </a:lstStyle>
          <a:p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零样本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/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少样本：【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C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端用户】与大模型交互（直接使用）</a:t>
            </a:r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65140" y="3255010"/>
            <a:ext cx="12901295" cy="313817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19685" y="6863080"/>
            <a:ext cx="10193655" cy="59391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9020" y="6784340"/>
            <a:ext cx="8264525" cy="601789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文本框 11"/>
          <p:cNvSpPr txBox="1"/>
          <p:nvPr/>
        </p:nvSpPr>
        <p:spPr>
          <a:xfrm>
            <a:off x="3127375" y="4764405"/>
            <a:ext cx="18262600" cy="2181860"/>
          </a:xfrm>
          <a:prstGeom prst="rect">
            <a:avLst/>
          </a:prstGeom>
          <a:ln w="25400">
            <a:miter lim="400000"/>
          </a:ln>
        </p:spPr>
        <p:txBody>
          <a:bodyPr wrap="square" tIns="91439" bIns="91439">
            <a:spAutoFit/>
          </a:bodyPr>
          <a:lstStyle>
            <a:lvl1pPr algn="ctr">
              <a:defRPr sz="13000">
                <a:solidFill>
                  <a:srgbClr val="FFFFFF"/>
                </a:solidFill>
                <a:latin typeface="FZLanTingHeiS-DB-GB" panose="02000000000000000000" charset="-122"/>
                <a:ea typeface="FZLanTingHeiS-DB-GB" panose="02000000000000000000" charset="-122"/>
                <a:cs typeface="FZLanTingHeiS-DB-GB" panose="02000000000000000000" charset="-122"/>
                <a:sym typeface="FZLanTingHeiS-DB-GB" panose="02000000000000000000" charset="-122"/>
              </a:defRPr>
            </a:lvl1pPr>
          </a:lstStyle>
          <a:p>
            <a:r>
              <a:rPr lang="en-US" altLang="zh-CN">
                <a:sym typeface="+mn-ea"/>
              </a:rPr>
              <a:t>Embedding</a:t>
            </a:r>
            <a:r>
              <a:rPr lang="zh-CN" altLang="en-US">
                <a:sym typeface="+mn-ea"/>
              </a:rPr>
              <a:t>辅助</a:t>
            </a:r>
            <a:endParaRPr lang="zh-CN" altLang="en-US">
              <a:sym typeface="+mn-ea"/>
            </a:endParaRPr>
          </a:p>
        </p:txBody>
      </p:sp>
      <p:sp>
        <p:nvSpPr>
          <p:cNvPr id="114" name="此处可为PPT标题页面"/>
          <p:cNvSpPr txBox="1"/>
          <p:nvPr/>
        </p:nvSpPr>
        <p:spPr>
          <a:xfrm>
            <a:off x="8839200" y="7458393"/>
            <a:ext cx="7322820" cy="716915"/>
          </a:xfrm>
          <a:prstGeom prst="rect">
            <a:avLst/>
          </a:prstGeom>
          <a:ln w="254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lvl1pPr defTabSz="825500">
              <a:defRPr sz="4000">
                <a:solidFill>
                  <a:srgbClr val="FFFFFF"/>
                </a:solidFill>
                <a:latin typeface="FZLanTingKanHeiS-R-GB" panose="02000000000000000000" charset="-122"/>
                <a:ea typeface="FZLanTingKanHeiS-R-GB" panose="02000000000000000000" charset="-122"/>
                <a:cs typeface="FZLanTingKanHeiS-R-GB" panose="02000000000000000000" charset="-122"/>
                <a:sym typeface="FZLanTingKanHeiS-R-GB" panose="02000000000000000000" charset="-122"/>
              </a:defRPr>
            </a:lvl1pPr>
          </a:lstStyle>
          <a:p>
            <a:r>
              <a:rPr lang="zh-CN" altLang="en-US">
                <a:sym typeface="+mn-ea"/>
              </a:rPr>
              <a:t>通过知识库插件给</a:t>
            </a:r>
            <a:r>
              <a:rPr lang="en-US" altLang="zh-CN">
                <a:sym typeface="+mn-ea"/>
              </a:rPr>
              <a:t>LLM</a:t>
            </a:r>
            <a:r>
              <a:rPr lang="zh-CN" altLang="en-US">
                <a:sym typeface="+mn-ea"/>
              </a:rPr>
              <a:t>外接大脑</a:t>
            </a:r>
            <a:endParaRPr lang="zh-CN" altLang="en-US"/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一级标题方正兰亭中黑简体"/>
          <p:cNvSpPr txBox="1"/>
          <p:nvPr/>
        </p:nvSpPr>
        <p:spPr>
          <a:xfrm>
            <a:off x="1279276" y="909320"/>
            <a:ext cx="7541895" cy="1178560"/>
          </a:xfrm>
          <a:prstGeom prst="rect">
            <a:avLst/>
          </a:prstGeom>
          <a:ln w="254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defTabSz="825500">
              <a:defRPr sz="7000">
                <a:solidFill>
                  <a:srgbClr val="FFFFFF"/>
                </a:solidFill>
                <a:latin typeface="FZLanTingHeiS-DB-GB" panose="02000000000000000000" charset="-122"/>
                <a:ea typeface="FZLanTingHeiS-DB-GB" panose="02000000000000000000" charset="-122"/>
                <a:cs typeface="FZLanTingHeiS-DB-GB" panose="02000000000000000000" charset="-122"/>
                <a:sym typeface="FZLanTingHeiS-DB-GB" panose="02000000000000000000" charset="-122"/>
              </a:defRPr>
            </a:lvl1pPr>
          </a:lstStyle>
          <a:p>
            <a:r>
              <a:rPr lang="en-US">
                <a:solidFill>
                  <a:schemeClr val="tx1"/>
                </a:solidFill>
              </a:rPr>
              <a:t>LLM</a:t>
            </a:r>
            <a:r>
              <a:rPr lang="zh-CN" altLang="en-US">
                <a:solidFill>
                  <a:schemeClr val="tx1"/>
                </a:solidFill>
              </a:rPr>
              <a:t>时代开发范式</a:t>
            </a: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" name="二级标题方正兰亭黑简体"/>
          <p:cNvSpPr txBox="1"/>
          <p:nvPr/>
        </p:nvSpPr>
        <p:spPr>
          <a:xfrm>
            <a:off x="1279276" y="2206606"/>
            <a:ext cx="7971790" cy="793750"/>
          </a:xfrm>
          <a:prstGeom prst="rect">
            <a:avLst/>
          </a:prstGeom>
          <a:ln w="254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defTabSz="825500">
              <a:defRPr sz="4500">
                <a:solidFill>
                  <a:srgbClr val="DDDDDD"/>
                </a:solidFill>
              </a:defRPr>
            </a:lvl1pPr>
          </a:lstStyle>
          <a:p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为什么需要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</a:rPr>
              <a:t>Embedding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辅助？</a:t>
            </a: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9940" name="Oval 25"/>
          <p:cNvSpPr>
            <a:spLocks noChangeArrowheads="1"/>
          </p:cNvSpPr>
          <p:nvPr/>
        </p:nvSpPr>
        <p:spPr bwMode="auto">
          <a:xfrm>
            <a:off x="5408295" y="3752215"/>
            <a:ext cx="1543050" cy="1661160"/>
          </a:xfrm>
          <a:prstGeom prst="ellipse">
            <a:avLst/>
          </a:prstGeom>
          <a:solidFill>
            <a:srgbClr val="DE447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en-AU" altLang="en-US" sz="5400">
              <a:solidFill>
                <a:schemeClr val="tx1">
                  <a:lumMod val="75000"/>
                  <a:lumOff val="25000"/>
                </a:schemeClr>
              </a:solidFill>
              <a:latin typeface="方正兰亭中粗黑简体" panose="02000000000000000000" charset="-122"/>
              <a:ea typeface="方正兰亭中粗黑简体" panose="02000000000000000000" charset="-122"/>
              <a:sym typeface="Arial" panose="020B0604020202020204" pitchFamily="34" charset="0"/>
            </a:endParaRPr>
          </a:p>
        </p:txBody>
      </p:sp>
      <p:sp>
        <p:nvSpPr>
          <p:cNvPr id="39942" name="任意多边形 5"/>
          <p:cNvSpPr/>
          <p:nvPr/>
        </p:nvSpPr>
        <p:spPr bwMode="auto">
          <a:xfrm flipH="1">
            <a:off x="8767445" y="5581015"/>
            <a:ext cx="8868410" cy="1661160"/>
          </a:xfrm>
          <a:custGeom>
            <a:avLst/>
            <a:gdLst>
              <a:gd name="T0" fmla="*/ 4855872 w 5317045"/>
              <a:gd name="T1" fmla="*/ 0 h 926290"/>
              <a:gd name="T2" fmla="*/ 544307 w 5317045"/>
              <a:gd name="T3" fmla="*/ 0 h 926290"/>
              <a:gd name="T4" fmla="*/ 90385 w 5317045"/>
              <a:gd name="T5" fmla="*/ 370452 h 926290"/>
              <a:gd name="T6" fmla="*/ 90050 w 5317045"/>
              <a:gd name="T7" fmla="*/ 373784 h 926290"/>
              <a:gd name="T8" fmla="*/ 0 w 5317045"/>
              <a:gd name="T9" fmla="*/ 463955 h 926290"/>
              <a:gd name="T10" fmla="*/ 90050 w 5317045"/>
              <a:gd name="T11" fmla="*/ 554128 h 926290"/>
              <a:gd name="T12" fmla="*/ 90385 w 5317045"/>
              <a:gd name="T13" fmla="*/ 557459 h 926290"/>
              <a:gd name="T14" fmla="*/ 544307 w 5317045"/>
              <a:gd name="T15" fmla="*/ 927911 h 926290"/>
              <a:gd name="T16" fmla="*/ 4855872 w 5317045"/>
              <a:gd name="T17" fmla="*/ 927911 h 926290"/>
              <a:gd name="T18" fmla="*/ 5319205 w 5317045"/>
              <a:gd name="T19" fmla="*/ 463955 h 926290"/>
              <a:gd name="T20" fmla="*/ 4855872 w 5317045"/>
              <a:gd name="T21" fmla="*/ 0 h 926290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5317045" h="926290">
                <a:moveTo>
                  <a:pt x="4853900" y="0"/>
                </a:moveTo>
                <a:lnTo>
                  <a:pt x="544085" y="0"/>
                </a:lnTo>
                <a:cubicBezTo>
                  <a:pt x="320270" y="0"/>
                  <a:pt x="133536" y="158758"/>
                  <a:pt x="90349" y="369805"/>
                </a:cubicBezTo>
                <a:lnTo>
                  <a:pt x="90014" y="373131"/>
                </a:lnTo>
                <a:lnTo>
                  <a:pt x="0" y="463145"/>
                </a:lnTo>
                <a:lnTo>
                  <a:pt x="90014" y="553160"/>
                </a:lnTo>
                <a:lnTo>
                  <a:pt x="90349" y="556485"/>
                </a:lnTo>
                <a:cubicBezTo>
                  <a:pt x="133536" y="767532"/>
                  <a:pt x="320270" y="926290"/>
                  <a:pt x="544085" y="926290"/>
                </a:cubicBezTo>
                <a:lnTo>
                  <a:pt x="4853900" y="926290"/>
                </a:lnTo>
                <a:cubicBezTo>
                  <a:pt x="5109688" y="926290"/>
                  <a:pt x="5317045" y="718933"/>
                  <a:pt x="5317045" y="463145"/>
                </a:cubicBezTo>
                <a:cubicBezTo>
                  <a:pt x="5317045" y="207357"/>
                  <a:pt x="5109688" y="0"/>
                  <a:pt x="4853900" y="0"/>
                </a:cubicBezTo>
                <a:close/>
              </a:path>
            </a:pathLst>
          </a:custGeom>
          <a:solidFill>
            <a:srgbClr val="51308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方正兰亭中粗黑简体" panose="02000000000000000000" charset="-122"/>
              <a:ea typeface="方正兰亭中粗黑简体" panose="02000000000000000000" charset="-122"/>
            </a:endParaRPr>
          </a:p>
        </p:txBody>
      </p:sp>
      <p:sp>
        <p:nvSpPr>
          <p:cNvPr id="39943" name="任意多边形 6"/>
          <p:cNvSpPr/>
          <p:nvPr/>
        </p:nvSpPr>
        <p:spPr bwMode="auto">
          <a:xfrm flipH="1">
            <a:off x="8767445" y="9246870"/>
            <a:ext cx="8868410" cy="1661160"/>
          </a:xfrm>
          <a:custGeom>
            <a:avLst/>
            <a:gdLst>
              <a:gd name="T0" fmla="*/ 4855873 w 5317044"/>
              <a:gd name="T1" fmla="*/ 0 h 926290"/>
              <a:gd name="T2" fmla="*/ 544306 w 5317044"/>
              <a:gd name="T3" fmla="*/ 0 h 926290"/>
              <a:gd name="T4" fmla="*/ 90384 w 5317044"/>
              <a:gd name="T5" fmla="*/ 370452 h 926290"/>
              <a:gd name="T6" fmla="*/ 90049 w 5317044"/>
              <a:gd name="T7" fmla="*/ 373785 h 926290"/>
              <a:gd name="T8" fmla="*/ 0 w 5317044"/>
              <a:gd name="T9" fmla="*/ 463955 h 926290"/>
              <a:gd name="T10" fmla="*/ 90049 w 5317044"/>
              <a:gd name="T11" fmla="*/ 554126 h 926290"/>
              <a:gd name="T12" fmla="*/ 90384 w 5317044"/>
              <a:gd name="T13" fmla="*/ 557459 h 926290"/>
              <a:gd name="T14" fmla="*/ 544306 w 5317044"/>
              <a:gd name="T15" fmla="*/ 927911 h 926290"/>
              <a:gd name="T16" fmla="*/ 4855873 w 5317044"/>
              <a:gd name="T17" fmla="*/ 927911 h 926290"/>
              <a:gd name="T18" fmla="*/ 5319206 w 5317044"/>
              <a:gd name="T19" fmla="*/ 463955 h 926290"/>
              <a:gd name="T20" fmla="*/ 4855873 w 5317044"/>
              <a:gd name="T21" fmla="*/ 0 h 926290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5317044" h="926290">
                <a:moveTo>
                  <a:pt x="4853899" y="0"/>
                </a:moveTo>
                <a:lnTo>
                  <a:pt x="544084" y="0"/>
                </a:lnTo>
                <a:cubicBezTo>
                  <a:pt x="320269" y="0"/>
                  <a:pt x="133535" y="158758"/>
                  <a:pt x="90348" y="369805"/>
                </a:cubicBezTo>
                <a:lnTo>
                  <a:pt x="90013" y="373132"/>
                </a:lnTo>
                <a:lnTo>
                  <a:pt x="0" y="463145"/>
                </a:lnTo>
                <a:lnTo>
                  <a:pt x="90013" y="553158"/>
                </a:lnTo>
                <a:lnTo>
                  <a:pt x="90348" y="556485"/>
                </a:lnTo>
                <a:cubicBezTo>
                  <a:pt x="133535" y="767533"/>
                  <a:pt x="320269" y="926290"/>
                  <a:pt x="544084" y="926290"/>
                </a:cubicBezTo>
                <a:lnTo>
                  <a:pt x="4853899" y="926290"/>
                </a:lnTo>
                <a:cubicBezTo>
                  <a:pt x="5109687" y="926290"/>
                  <a:pt x="5317044" y="718933"/>
                  <a:pt x="5317044" y="463145"/>
                </a:cubicBezTo>
                <a:cubicBezTo>
                  <a:pt x="5317044" y="207357"/>
                  <a:pt x="5109687" y="0"/>
                  <a:pt x="4853899" y="0"/>
                </a:cubicBezTo>
                <a:close/>
              </a:path>
            </a:pathLst>
          </a:custGeom>
          <a:solidFill>
            <a:srgbClr val="51308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方正兰亭中粗黑简体" panose="02000000000000000000" charset="-122"/>
              <a:ea typeface="方正兰亭中粗黑简体" panose="02000000000000000000" charset="-122"/>
            </a:endParaRPr>
          </a:p>
        </p:txBody>
      </p:sp>
      <p:sp>
        <p:nvSpPr>
          <p:cNvPr id="39944" name="Text Placeholder 32"/>
          <p:cNvSpPr txBox="1">
            <a:spLocks noChangeArrowheads="1"/>
          </p:cNvSpPr>
          <p:nvPr/>
        </p:nvSpPr>
        <p:spPr bwMode="auto">
          <a:xfrm>
            <a:off x="7825105" y="4263390"/>
            <a:ext cx="9811385" cy="6007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85800">
              <a:defRPr>
                <a:solidFill>
                  <a:schemeClr val="tx1"/>
                </a:solidFill>
                <a:latin typeface="Calibri" charset="0"/>
                <a:ea typeface="宋体" pitchFamily="2" charset="-122"/>
              </a:defRPr>
            </a:lvl1pPr>
            <a:lvl2pPr marL="742950" indent="-285750" defTabSz="685800">
              <a:defRPr>
                <a:solidFill>
                  <a:schemeClr val="tx1"/>
                </a:solidFill>
                <a:latin typeface="Calibri" charset="0"/>
                <a:ea typeface="宋体" pitchFamily="2" charset="-122"/>
              </a:defRPr>
            </a:lvl2pPr>
            <a:lvl3pPr marL="1143000" indent="-228600" defTabSz="685800">
              <a:defRPr>
                <a:solidFill>
                  <a:schemeClr val="tx1"/>
                </a:solidFill>
                <a:latin typeface="Calibri" charset="0"/>
                <a:ea typeface="宋体" pitchFamily="2" charset="-122"/>
              </a:defRPr>
            </a:lvl3pPr>
            <a:lvl4pPr marL="1600200" indent="-228600" defTabSz="685800">
              <a:defRPr>
                <a:solidFill>
                  <a:schemeClr val="tx1"/>
                </a:solidFill>
                <a:latin typeface="Calibri" charset="0"/>
                <a:ea typeface="宋体" pitchFamily="2" charset="-122"/>
              </a:defRPr>
            </a:lvl4pPr>
            <a:lvl5pPr marL="2057400" indent="-228600" defTabSz="685800">
              <a:defRPr>
                <a:solidFill>
                  <a:schemeClr val="tx1"/>
                </a:solidFill>
                <a:latin typeface="Calibri" charset="0"/>
                <a:ea typeface="宋体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charset="0"/>
                <a:ea typeface="宋体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charset="0"/>
                <a:ea typeface="宋体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charset="0"/>
                <a:ea typeface="宋体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ts val="750"/>
              </a:spcBef>
            </a:pP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方正兰亭中粗黑简体" panose="02000000000000000000" charset="-122"/>
                <a:ea typeface="方正兰亭中粗黑简体" panose="02000000000000000000" charset="-122"/>
                <a:cs typeface="方正兰亭中粗黑简体" panose="02000000000000000000" charset="-122"/>
                <a:sym typeface="Arial" panose="020B0604020202020204" pitchFamily="34" charset="0"/>
              </a:rPr>
              <a:t>01 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方正兰亭中粗黑简体" panose="02000000000000000000" charset="-122"/>
                <a:ea typeface="方正兰亭中粗黑简体" panose="02000000000000000000" charset="-122"/>
                <a:cs typeface="方正兰亭中粗黑简体" panose="02000000000000000000" charset="-122"/>
                <a:sym typeface="Arial" panose="020B0604020202020204" pitchFamily="34" charset="0"/>
              </a:rPr>
              <a:t>上下文的长度限制，不能无限长</a:t>
            </a: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方正兰亭中粗黑简体" panose="02000000000000000000" charset="-122"/>
              <a:ea typeface="方正兰亭中粗黑简体" panose="02000000000000000000" charset="-122"/>
              <a:cs typeface="方正兰亭中粗黑简体" panose="02000000000000000000" charset="-122"/>
              <a:sym typeface="Arial" panose="020B0604020202020204" pitchFamily="34" charset="0"/>
            </a:endParaRPr>
          </a:p>
        </p:txBody>
      </p:sp>
      <p:sp>
        <p:nvSpPr>
          <p:cNvPr id="39945" name="Text Placeholder 32"/>
          <p:cNvSpPr txBox="1">
            <a:spLocks noChangeArrowheads="1"/>
          </p:cNvSpPr>
          <p:nvPr/>
        </p:nvSpPr>
        <p:spPr bwMode="auto">
          <a:xfrm>
            <a:off x="7907020" y="7913370"/>
            <a:ext cx="8777605" cy="6229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85800">
              <a:defRPr>
                <a:solidFill>
                  <a:schemeClr val="tx1"/>
                </a:solidFill>
                <a:latin typeface="Calibri" charset="0"/>
                <a:ea typeface="宋体" pitchFamily="2" charset="-122"/>
              </a:defRPr>
            </a:lvl1pPr>
            <a:lvl2pPr marL="742950" indent="-285750" defTabSz="685800">
              <a:defRPr>
                <a:solidFill>
                  <a:schemeClr val="tx1"/>
                </a:solidFill>
                <a:latin typeface="Calibri" charset="0"/>
                <a:ea typeface="宋体" pitchFamily="2" charset="-122"/>
              </a:defRPr>
            </a:lvl2pPr>
            <a:lvl3pPr marL="1143000" indent="-228600" defTabSz="685800">
              <a:defRPr>
                <a:solidFill>
                  <a:schemeClr val="tx1"/>
                </a:solidFill>
                <a:latin typeface="Calibri" charset="0"/>
                <a:ea typeface="宋体" pitchFamily="2" charset="-122"/>
              </a:defRPr>
            </a:lvl3pPr>
            <a:lvl4pPr marL="1600200" indent="-228600" defTabSz="685800">
              <a:defRPr>
                <a:solidFill>
                  <a:schemeClr val="tx1"/>
                </a:solidFill>
                <a:latin typeface="Calibri" charset="0"/>
                <a:ea typeface="宋体" pitchFamily="2" charset="-122"/>
              </a:defRPr>
            </a:lvl4pPr>
            <a:lvl5pPr marL="2057400" indent="-228600" defTabSz="685800">
              <a:defRPr>
                <a:solidFill>
                  <a:schemeClr val="tx1"/>
                </a:solidFill>
                <a:latin typeface="Calibri" charset="0"/>
                <a:ea typeface="宋体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charset="0"/>
                <a:ea typeface="宋体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charset="0"/>
                <a:ea typeface="宋体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charset="0"/>
                <a:ea typeface="宋体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ts val="750"/>
              </a:spcBef>
            </a:pP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方正兰亭中粗黑简体" panose="02000000000000000000" charset="-122"/>
                <a:ea typeface="方正兰亭中粗黑简体" panose="02000000000000000000" charset="-122"/>
                <a:cs typeface="方正兰亭中粗黑简体" panose="02000000000000000000" charset="-122"/>
                <a:sym typeface="Arial" panose="020B0604020202020204" pitchFamily="34" charset="0"/>
              </a:rPr>
              <a:t>03 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方正兰亭中粗黑简体" panose="02000000000000000000" charset="-122"/>
                <a:ea typeface="方正兰亭中粗黑简体" panose="02000000000000000000" charset="-122"/>
                <a:cs typeface="方正兰亭中粗黑简体" panose="02000000000000000000" charset="-122"/>
                <a:sym typeface="Arial" panose="020B0604020202020204" pitchFamily="34" charset="0"/>
              </a:rPr>
              <a:t>效率上的考虑，输入越长越慢</a:t>
            </a: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方正兰亭中粗黑简体" panose="02000000000000000000" charset="-122"/>
              <a:ea typeface="方正兰亭中粗黑简体" panose="02000000000000000000" charset="-122"/>
              <a:cs typeface="方正兰亭中粗黑简体" panose="02000000000000000000" charset="-122"/>
              <a:sym typeface="Arial" panose="020B0604020202020204" pitchFamily="34" charset="0"/>
            </a:endParaRPr>
          </a:p>
        </p:txBody>
      </p:sp>
      <p:sp>
        <p:nvSpPr>
          <p:cNvPr id="39946" name="Text Placeholder 32"/>
          <p:cNvSpPr txBox="1">
            <a:spLocks noChangeArrowheads="1"/>
          </p:cNvSpPr>
          <p:nvPr/>
        </p:nvSpPr>
        <p:spPr bwMode="auto">
          <a:xfrm>
            <a:off x="9286240" y="6101715"/>
            <a:ext cx="7774940" cy="619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85800">
              <a:defRPr>
                <a:solidFill>
                  <a:schemeClr val="tx1"/>
                </a:solidFill>
                <a:latin typeface="Calibri" charset="0"/>
                <a:ea typeface="宋体" pitchFamily="2" charset="-122"/>
              </a:defRPr>
            </a:lvl1pPr>
            <a:lvl2pPr marL="742950" indent="-285750" defTabSz="685800">
              <a:defRPr>
                <a:solidFill>
                  <a:schemeClr val="tx1"/>
                </a:solidFill>
                <a:latin typeface="Calibri" charset="0"/>
                <a:ea typeface="宋体" pitchFamily="2" charset="-122"/>
              </a:defRPr>
            </a:lvl2pPr>
            <a:lvl3pPr marL="1143000" indent="-228600" defTabSz="685800">
              <a:defRPr>
                <a:solidFill>
                  <a:schemeClr val="tx1"/>
                </a:solidFill>
                <a:latin typeface="Calibri" charset="0"/>
                <a:ea typeface="宋体" pitchFamily="2" charset="-122"/>
              </a:defRPr>
            </a:lvl3pPr>
            <a:lvl4pPr marL="1600200" indent="-228600" defTabSz="685800">
              <a:defRPr>
                <a:solidFill>
                  <a:schemeClr val="tx1"/>
                </a:solidFill>
                <a:latin typeface="Calibri" charset="0"/>
                <a:ea typeface="宋体" pitchFamily="2" charset="-122"/>
              </a:defRPr>
            </a:lvl4pPr>
            <a:lvl5pPr marL="2057400" indent="-228600" defTabSz="685800">
              <a:defRPr>
                <a:solidFill>
                  <a:schemeClr val="tx1"/>
                </a:solidFill>
                <a:latin typeface="Calibri" charset="0"/>
                <a:ea typeface="宋体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charset="0"/>
                <a:ea typeface="宋体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charset="0"/>
                <a:ea typeface="宋体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charset="0"/>
                <a:ea typeface="宋体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ts val="750"/>
              </a:spcBef>
            </a:pPr>
            <a:r>
              <a:rPr lang="en-US" altLang="zh-CN">
                <a:solidFill>
                  <a:schemeClr val="bg1"/>
                </a:solidFill>
                <a:latin typeface="方正兰亭中粗黑简体" panose="02000000000000000000" charset="-122"/>
                <a:ea typeface="方正兰亭中粗黑简体" panose="02000000000000000000" charset="-122"/>
                <a:cs typeface="方正兰亭中粗黑简体" panose="02000000000000000000" charset="-122"/>
                <a:sym typeface="Arial" panose="020B0604020202020204" pitchFamily="34" charset="0"/>
              </a:rPr>
              <a:t>02 </a:t>
            </a:r>
            <a:r>
              <a:rPr lang="zh-CN" altLang="en-US">
                <a:solidFill>
                  <a:schemeClr val="bg1"/>
                </a:solidFill>
                <a:latin typeface="方正兰亭中粗黑简体" panose="02000000000000000000" charset="-122"/>
                <a:ea typeface="方正兰亭中粗黑简体" panose="02000000000000000000" charset="-122"/>
                <a:cs typeface="方正兰亭中粗黑简体" panose="02000000000000000000" charset="-122"/>
                <a:sym typeface="Arial" panose="020B0604020202020204" pitchFamily="34" charset="0"/>
              </a:rPr>
              <a:t>只需要相关信息，而不是所有信息</a:t>
            </a:r>
            <a:endParaRPr lang="zh-CN" altLang="en-US">
              <a:solidFill>
                <a:schemeClr val="bg1"/>
              </a:solidFill>
              <a:latin typeface="方正兰亭中粗黑简体" panose="02000000000000000000" charset="-122"/>
              <a:ea typeface="方正兰亭中粗黑简体" panose="02000000000000000000" charset="-122"/>
              <a:cs typeface="方正兰亭中粗黑简体" panose="02000000000000000000" charset="-122"/>
              <a:sym typeface="Arial" panose="020B0604020202020204" pitchFamily="34" charset="0"/>
            </a:endParaRPr>
          </a:p>
        </p:txBody>
      </p:sp>
      <p:sp>
        <p:nvSpPr>
          <p:cNvPr id="39947" name="Text Placeholder 32"/>
          <p:cNvSpPr txBox="1">
            <a:spLocks noChangeArrowheads="1"/>
          </p:cNvSpPr>
          <p:nvPr/>
        </p:nvSpPr>
        <p:spPr bwMode="auto">
          <a:xfrm>
            <a:off x="9286240" y="9774555"/>
            <a:ext cx="7205980" cy="6057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85800">
              <a:defRPr>
                <a:solidFill>
                  <a:schemeClr val="tx1"/>
                </a:solidFill>
                <a:latin typeface="Calibri" charset="0"/>
                <a:ea typeface="宋体" pitchFamily="2" charset="-122"/>
              </a:defRPr>
            </a:lvl1pPr>
            <a:lvl2pPr marL="742950" indent="-285750" defTabSz="685800">
              <a:defRPr>
                <a:solidFill>
                  <a:schemeClr val="tx1"/>
                </a:solidFill>
                <a:latin typeface="Calibri" charset="0"/>
                <a:ea typeface="宋体" pitchFamily="2" charset="-122"/>
              </a:defRPr>
            </a:lvl2pPr>
            <a:lvl3pPr marL="1143000" indent="-228600" defTabSz="685800">
              <a:defRPr>
                <a:solidFill>
                  <a:schemeClr val="tx1"/>
                </a:solidFill>
                <a:latin typeface="Calibri" charset="0"/>
                <a:ea typeface="宋体" pitchFamily="2" charset="-122"/>
              </a:defRPr>
            </a:lvl3pPr>
            <a:lvl4pPr marL="1600200" indent="-228600" defTabSz="685800">
              <a:defRPr>
                <a:solidFill>
                  <a:schemeClr val="tx1"/>
                </a:solidFill>
                <a:latin typeface="Calibri" charset="0"/>
                <a:ea typeface="宋体" pitchFamily="2" charset="-122"/>
              </a:defRPr>
            </a:lvl4pPr>
            <a:lvl5pPr marL="2057400" indent="-228600" defTabSz="685800">
              <a:defRPr>
                <a:solidFill>
                  <a:schemeClr val="tx1"/>
                </a:solidFill>
                <a:latin typeface="Calibri" charset="0"/>
                <a:ea typeface="宋体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charset="0"/>
                <a:ea typeface="宋体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charset="0"/>
                <a:ea typeface="宋体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charset="0"/>
                <a:ea typeface="宋体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ts val="750"/>
              </a:spcBef>
            </a:pPr>
            <a:r>
              <a:rPr lang="en-US" altLang="zh-CN">
                <a:solidFill>
                  <a:schemeClr val="bg1"/>
                </a:solidFill>
                <a:latin typeface="方正兰亭中粗黑简体" panose="02000000000000000000" charset="-122"/>
                <a:ea typeface="方正兰亭中粗黑简体" panose="02000000000000000000" charset="-122"/>
                <a:cs typeface="方正兰亭中粗黑简体" panose="02000000000000000000" charset="-122"/>
                <a:sym typeface="Arial" panose="020B0604020202020204" pitchFamily="34" charset="0"/>
              </a:rPr>
              <a:t>04 </a:t>
            </a:r>
            <a:r>
              <a:rPr lang="zh-CN" altLang="en-US">
                <a:solidFill>
                  <a:schemeClr val="bg1"/>
                </a:solidFill>
                <a:latin typeface="方正兰亭中粗黑简体" panose="02000000000000000000" charset="-122"/>
                <a:ea typeface="方正兰亭中粗黑简体" panose="02000000000000000000" charset="-122"/>
                <a:cs typeface="方正兰亭中粗黑简体" panose="02000000000000000000" charset="-122"/>
                <a:sym typeface="Arial" panose="020B0604020202020204" pitchFamily="34" charset="0"/>
              </a:rPr>
              <a:t>费用问题，输入越长越贵</a:t>
            </a:r>
            <a:endParaRPr lang="zh-CN" altLang="en-US">
              <a:solidFill>
                <a:schemeClr val="bg1"/>
              </a:solidFill>
              <a:latin typeface="方正兰亭中粗黑简体" panose="02000000000000000000" charset="-122"/>
              <a:ea typeface="方正兰亭中粗黑简体" panose="02000000000000000000" charset="-122"/>
              <a:cs typeface="方正兰亭中粗黑简体" panose="02000000000000000000" charset="-122"/>
              <a:sym typeface="Arial" panose="020B0604020202020204" pitchFamily="34" charset="0"/>
            </a:endParaRPr>
          </a:p>
        </p:txBody>
      </p:sp>
      <p:sp>
        <p:nvSpPr>
          <p:cNvPr id="39948" name="Oval 27"/>
          <p:cNvSpPr>
            <a:spLocks noChangeArrowheads="1"/>
          </p:cNvSpPr>
          <p:nvPr/>
        </p:nvSpPr>
        <p:spPr bwMode="auto">
          <a:xfrm>
            <a:off x="5408295" y="7418070"/>
            <a:ext cx="1543050" cy="1661160"/>
          </a:xfrm>
          <a:prstGeom prst="ellipse">
            <a:avLst/>
          </a:prstGeom>
          <a:solidFill>
            <a:srgbClr val="DE447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en-AU" altLang="en-US" sz="5400">
              <a:solidFill>
                <a:schemeClr val="tx1">
                  <a:lumMod val="75000"/>
                  <a:lumOff val="25000"/>
                </a:schemeClr>
              </a:solidFill>
              <a:latin typeface="方正兰亭中粗黑简体" panose="02000000000000000000" charset="-122"/>
              <a:ea typeface="方正兰亭中粗黑简体" panose="02000000000000000000" charset="-122"/>
              <a:sym typeface="Arial" panose="020B0604020202020204" pitchFamily="34" charset="0"/>
            </a:endParaRPr>
          </a:p>
        </p:txBody>
      </p:sp>
      <p:sp>
        <p:nvSpPr>
          <p:cNvPr id="39949" name="Oval 28"/>
          <p:cNvSpPr>
            <a:spLocks noChangeArrowheads="1"/>
          </p:cNvSpPr>
          <p:nvPr/>
        </p:nvSpPr>
        <p:spPr bwMode="auto">
          <a:xfrm>
            <a:off x="17837150" y="5581015"/>
            <a:ext cx="1543050" cy="1661160"/>
          </a:xfrm>
          <a:prstGeom prst="ellipse">
            <a:avLst/>
          </a:prstGeom>
          <a:solidFill>
            <a:srgbClr val="51308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en-AU" altLang="en-US" sz="2800">
              <a:solidFill>
                <a:schemeClr val="tx1">
                  <a:lumMod val="75000"/>
                  <a:lumOff val="25000"/>
                </a:schemeClr>
              </a:solidFill>
              <a:latin typeface="方正兰亭中粗黑简体" panose="02000000000000000000" charset="-122"/>
              <a:ea typeface="方正兰亭中粗黑简体" panose="02000000000000000000" charset="-122"/>
              <a:sym typeface="Arial" panose="020B0604020202020204" pitchFamily="34" charset="0"/>
            </a:endParaRPr>
          </a:p>
        </p:txBody>
      </p:sp>
      <p:sp>
        <p:nvSpPr>
          <p:cNvPr id="39950" name="Oval 29"/>
          <p:cNvSpPr>
            <a:spLocks noChangeArrowheads="1"/>
          </p:cNvSpPr>
          <p:nvPr/>
        </p:nvSpPr>
        <p:spPr bwMode="auto">
          <a:xfrm>
            <a:off x="17837150" y="9246870"/>
            <a:ext cx="1543050" cy="1661160"/>
          </a:xfrm>
          <a:prstGeom prst="ellipse">
            <a:avLst/>
          </a:prstGeom>
          <a:solidFill>
            <a:srgbClr val="51308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en-AU" altLang="en-US" sz="2800">
              <a:solidFill>
                <a:schemeClr val="tx1">
                  <a:lumMod val="75000"/>
                  <a:lumOff val="25000"/>
                </a:schemeClr>
              </a:solidFill>
              <a:latin typeface="方正兰亭中粗黑简体" panose="02000000000000000000" charset="-122"/>
              <a:ea typeface="方正兰亭中粗黑简体" panose="02000000000000000000" charset="-122"/>
              <a:sym typeface="Arial" panose="020B0604020202020204" pitchFamily="34" charset="0"/>
            </a:endParaRPr>
          </a:p>
        </p:txBody>
      </p:sp>
      <p:sp>
        <p:nvSpPr>
          <p:cNvPr id="39951" name="Freeform 101"/>
          <p:cNvSpPr>
            <a:spLocks noEditPoints="1"/>
          </p:cNvSpPr>
          <p:nvPr/>
        </p:nvSpPr>
        <p:spPr bwMode="auto">
          <a:xfrm>
            <a:off x="18225770" y="9733280"/>
            <a:ext cx="648970" cy="685800"/>
          </a:xfrm>
          <a:custGeom>
            <a:avLst/>
            <a:gdLst>
              <a:gd name="T0" fmla="*/ 529356772 w 192"/>
              <a:gd name="T1" fmla="*/ 345445082 h 192"/>
              <a:gd name="T2" fmla="*/ 541667065 w 192"/>
              <a:gd name="T3" fmla="*/ 349416425 h 192"/>
              <a:gd name="T4" fmla="*/ 553977358 w 192"/>
              <a:gd name="T5" fmla="*/ 345445082 h 192"/>
              <a:gd name="T6" fmla="*/ 763258414 w 192"/>
              <a:gd name="T7" fmla="*/ 135001755 h 192"/>
              <a:gd name="T8" fmla="*/ 787878999 w 192"/>
              <a:gd name="T9" fmla="*/ 79412914 h 192"/>
              <a:gd name="T10" fmla="*/ 763258414 w 192"/>
              <a:gd name="T11" fmla="*/ 23824074 h 192"/>
              <a:gd name="T12" fmla="*/ 705809030 w 192"/>
              <a:gd name="T13" fmla="*/ 0 h 192"/>
              <a:gd name="T14" fmla="*/ 648359646 w 192"/>
              <a:gd name="T15" fmla="*/ 23824074 h 192"/>
              <a:gd name="T16" fmla="*/ 430870378 w 192"/>
              <a:gd name="T17" fmla="*/ 226326706 h 192"/>
              <a:gd name="T18" fmla="*/ 426768298 w 192"/>
              <a:gd name="T19" fmla="*/ 238238743 h 192"/>
              <a:gd name="T20" fmla="*/ 430870378 w 192"/>
              <a:gd name="T21" fmla="*/ 250150780 h 192"/>
              <a:gd name="T22" fmla="*/ 467803282 w 192"/>
              <a:gd name="T23" fmla="*/ 285886890 h 192"/>
              <a:gd name="T24" fmla="*/ 414458005 w 192"/>
              <a:gd name="T25" fmla="*/ 337504388 h 192"/>
              <a:gd name="T26" fmla="*/ 414458005 w 192"/>
              <a:gd name="T27" fmla="*/ 361328462 h 192"/>
              <a:gd name="T28" fmla="*/ 681186418 w 192"/>
              <a:gd name="T29" fmla="*/ 619419935 h 192"/>
              <a:gd name="T30" fmla="*/ 574495863 w 192"/>
              <a:gd name="T31" fmla="*/ 722656923 h 192"/>
              <a:gd name="T32" fmla="*/ 570391757 w 192"/>
              <a:gd name="T33" fmla="*/ 718685580 h 192"/>
              <a:gd name="T34" fmla="*/ 562183545 w 192"/>
              <a:gd name="T35" fmla="*/ 663096739 h 192"/>
              <a:gd name="T36" fmla="*/ 558081464 w 192"/>
              <a:gd name="T37" fmla="*/ 663096739 h 192"/>
              <a:gd name="T38" fmla="*/ 586806156 w 192"/>
              <a:gd name="T39" fmla="*/ 635301323 h 192"/>
              <a:gd name="T40" fmla="*/ 586806156 w 192"/>
              <a:gd name="T41" fmla="*/ 611477249 h 192"/>
              <a:gd name="T42" fmla="*/ 155933752 w 192"/>
              <a:gd name="T43" fmla="*/ 194561939 h 192"/>
              <a:gd name="T44" fmla="*/ 131313167 w 192"/>
              <a:gd name="T45" fmla="*/ 194561939 h 192"/>
              <a:gd name="T46" fmla="*/ 4104106 w 192"/>
              <a:gd name="T47" fmla="*/ 317651658 h 192"/>
              <a:gd name="T48" fmla="*/ 4104106 w 192"/>
              <a:gd name="T49" fmla="*/ 337504388 h 192"/>
              <a:gd name="T50" fmla="*/ 434974484 w 192"/>
              <a:gd name="T51" fmla="*/ 758391041 h 192"/>
              <a:gd name="T52" fmla="*/ 447284777 w 192"/>
              <a:gd name="T53" fmla="*/ 762362384 h 192"/>
              <a:gd name="T54" fmla="*/ 459597096 w 192"/>
              <a:gd name="T55" fmla="*/ 758391041 h 192"/>
              <a:gd name="T56" fmla="*/ 488321788 w 192"/>
              <a:gd name="T57" fmla="*/ 730597617 h 192"/>
              <a:gd name="T58" fmla="*/ 492423868 w 192"/>
              <a:gd name="T59" fmla="*/ 730597617 h 192"/>
              <a:gd name="T60" fmla="*/ 525252666 w 192"/>
              <a:gd name="T61" fmla="*/ 746479004 h 192"/>
              <a:gd name="T62" fmla="*/ 545771171 w 192"/>
              <a:gd name="T63" fmla="*/ 742509654 h 192"/>
              <a:gd name="T64" fmla="*/ 562183545 w 192"/>
              <a:gd name="T65" fmla="*/ 758391041 h 192"/>
              <a:gd name="T66" fmla="*/ 574495863 w 192"/>
              <a:gd name="T67" fmla="*/ 762362384 h 192"/>
              <a:gd name="T68" fmla="*/ 586806156 w 192"/>
              <a:gd name="T69" fmla="*/ 758391041 h 192"/>
              <a:gd name="T70" fmla="*/ 718119323 w 192"/>
              <a:gd name="T71" fmla="*/ 631331972 h 192"/>
              <a:gd name="T72" fmla="*/ 718119323 w 192"/>
              <a:gd name="T73" fmla="*/ 607507898 h 192"/>
              <a:gd name="T74" fmla="*/ 451388883 w 192"/>
              <a:gd name="T75" fmla="*/ 349416425 h 192"/>
              <a:gd name="T76" fmla="*/ 492423868 w 192"/>
              <a:gd name="T77" fmla="*/ 305739621 h 192"/>
              <a:gd name="T78" fmla="*/ 529356772 w 192"/>
              <a:gd name="T79" fmla="*/ 345445082 h 192"/>
              <a:gd name="T80" fmla="*/ 525252666 w 192"/>
              <a:gd name="T81" fmla="*/ 226326706 h 192"/>
              <a:gd name="T82" fmla="*/ 693496711 w 192"/>
              <a:gd name="T83" fmla="*/ 67500878 h 192"/>
              <a:gd name="T84" fmla="*/ 718119323 w 192"/>
              <a:gd name="T85" fmla="*/ 67500878 h 192"/>
              <a:gd name="T86" fmla="*/ 718119323 w 192"/>
              <a:gd name="T87" fmla="*/ 91324951 h 192"/>
              <a:gd name="T88" fmla="*/ 549873252 w 192"/>
              <a:gd name="T89" fmla="*/ 250150780 h 192"/>
              <a:gd name="T90" fmla="*/ 537562959 w 192"/>
              <a:gd name="T91" fmla="*/ 254120130 h 192"/>
              <a:gd name="T92" fmla="*/ 525252666 w 192"/>
              <a:gd name="T93" fmla="*/ 250150780 h 192"/>
              <a:gd name="T94" fmla="*/ 525252666 w 192"/>
              <a:gd name="T95" fmla="*/ 226326706 h 192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</a:gdLst>
            <a:ahLst/>
            <a:cxnLst>
              <a:cxn ang="T96">
                <a:pos x="T0" y="T1"/>
              </a:cxn>
              <a:cxn ang="T97">
                <a:pos x="T2" y="T3"/>
              </a:cxn>
              <a:cxn ang="T98">
                <a:pos x="T4" y="T5"/>
              </a:cxn>
              <a:cxn ang="T99">
                <a:pos x="T6" y="T7"/>
              </a:cxn>
              <a:cxn ang="T100">
                <a:pos x="T8" y="T9"/>
              </a:cxn>
              <a:cxn ang="T101">
                <a:pos x="T10" y="T11"/>
              </a:cxn>
              <a:cxn ang="T102">
                <a:pos x="T12" y="T13"/>
              </a:cxn>
              <a:cxn ang="T103">
                <a:pos x="T14" y="T15"/>
              </a:cxn>
              <a:cxn ang="T104">
                <a:pos x="T16" y="T17"/>
              </a:cxn>
              <a:cxn ang="T105">
                <a:pos x="T18" y="T19"/>
              </a:cxn>
              <a:cxn ang="T106">
                <a:pos x="T20" y="T21"/>
              </a:cxn>
              <a:cxn ang="T107">
                <a:pos x="T22" y="T23"/>
              </a:cxn>
              <a:cxn ang="T108">
                <a:pos x="T24" y="T25"/>
              </a:cxn>
              <a:cxn ang="T109">
                <a:pos x="T26" y="T27"/>
              </a:cxn>
              <a:cxn ang="T110">
                <a:pos x="T28" y="T29"/>
              </a:cxn>
              <a:cxn ang="T111">
                <a:pos x="T30" y="T31"/>
              </a:cxn>
              <a:cxn ang="T112">
                <a:pos x="T32" y="T33"/>
              </a:cxn>
              <a:cxn ang="T113">
                <a:pos x="T34" y="T35"/>
              </a:cxn>
              <a:cxn ang="T114">
                <a:pos x="T36" y="T37"/>
              </a:cxn>
              <a:cxn ang="T115">
                <a:pos x="T38" y="T39"/>
              </a:cxn>
              <a:cxn ang="T116">
                <a:pos x="T40" y="T41"/>
              </a:cxn>
              <a:cxn ang="T117">
                <a:pos x="T42" y="T43"/>
              </a:cxn>
              <a:cxn ang="T118">
                <a:pos x="T44" y="T45"/>
              </a:cxn>
              <a:cxn ang="T119">
                <a:pos x="T46" y="T47"/>
              </a:cxn>
              <a:cxn ang="T120">
                <a:pos x="T48" y="T49"/>
              </a:cxn>
              <a:cxn ang="T121">
                <a:pos x="T50" y="T51"/>
              </a:cxn>
              <a:cxn ang="T122">
                <a:pos x="T52" y="T53"/>
              </a:cxn>
              <a:cxn ang="T123">
                <a:pos x="T54" y="T55"/>
              </a:cxn>
              <a:cxn ang="T124">
                <a:pos x="T56" y="T57"/>
              </a:cxn>
              <a:cxn ang="T125">
                <a:pos x="T58" y="T59"/>
              </a:cxn>
              <a:cxn ang="T126">
                <a:pos x="T60" y="T61"/>
              </a:cxn>
              <a:cxn ang="T127">
                <a:pos x="T62" y="T63"/>
              </a:cxn>
              <a:cxn ang="T128">
                <a:pos x="T64" y="T65"/>
              </a:cxn>
              <a:cxn ang="T129">
                <a:pos x="T66" y="T67"/>
              </a:cxn>
              <a:cxn ang="T130">
                <a:pos x="T68" y="T69"/>
              </a:cxn>
              <a:cxn ang="T131">
                <a:pos x="T70" y="T71"/>
              </a:cxn>
              <a:cxn ang="T132">
                <a:pos x="T72" y="T73"/>
              </a:cxn>
              <a:cxn ang="T133">
                <a:pos x="T74" y="T75"/>
              </a:cxn>
              <a:cxn ang="T134">
                <a:pos x="T76" y="T77"/>
              </a:cxn>
              <a:cxn ang="T135">
                <a:pos x="T78" y="T79"/>
              </a:cxn>
              <a:cxn ang="T136">
                <a:pos x="T80" y="T81"/>
              </a:cxn>
              <a:cxn ang="T137">
                <a:pos x="T82" y="T83"/>
              </a:cxn>
              <a:cxn ang="T138">
                <a:pos x="T84" y="T85"/>
              </a:cxn>
              <a:cxn ang="T139">
                <a:pos x="T86" y="T87"/>
              </a:cxn>
              <a:cxn ang="T140">
                <a:pos x="T88" y="T89"/>
              </a:cxn>
              <a:cxn ang="T141">
                <a:pos x="T90" y="T91"/>
              </a:cxn>
              <a:cxn ang="T142">
                <a:pos x="T92" y="T93"/>
              </a:cxn>
              <a:cxn ang="T143">
                <a:pos x="T94" y="T95"/>
              </a:cxn>
            </a:cxnLst>
            <a:rect l="0" t="0" r="r" b="b"/>
            <a:pathLst>
              <a:path w="192" h="192">
                <a:moveTo>
                  <a:pt x="129" y="87"/>
                </a:moveTo>
                <a:cubicBezTo>
                  <a:pt x="130" y="87"/>
                  <a:pt x="131" y="88"/>
                  <a:pt x="132" y="88"/>
                </a:cubicBezTo>
                <a:cubicBezTo>
                  <a:pt x="133" y="88"/>
                  <a:pt x="134" y="87"/>
                  <a:pt x="135" y="87"/>
                </a:cubicBezTo>
                <a:cubicBezTo>
                  <a:pt x="186" y="34"/>
                  <a:pt x="186" y="34"/>
                  <a:pt x="186" y="34"/>
                </a:cubicBezTo>
                <a:cubicBezTo>
                  <a:pt x="190" y="30"/>
                  <a:pt x="192" y="25"/>
                  <a:pt x="192" y="20"/>
                </a:cubicBezTo>
                <a:cubicBezTo>
                  <a:pt x="192" y="15"/>
                  <a:pt x="190" y="9"/>
                  <a:pt x="186" y="6"/>
                </a:cubicBezTo>
                <a:cubicBezTo>
                  <a:pt x="182" y="2"/>
                  <a:pt x="177" y="0"/>
                  <a:pt x="172" y="0"/>
                </a:cubicBezTo>
                <a:cubicBezTo>
                  <a:pt x="167" y="0"/>
                  <a:pt x="162" y="2"/>
                  <a:pt x="158" y="6"/>
                </a:cubicBezTo>
                <a:cubicBezTo>
                  <a:pt x="105" y="57"/>
                  <a:pt x="105" y="57"/>
                  <a:pt x="105" y="57"/>
                </a:cubicBezTo>
                <a:cubicBezTo>
                  <a:pt x="105" y="58"/>
                  <a:pt x="104" y="59"/>
                  <a:pt x="104" y="60"/>
                </a:cubicBezTo>
                <a:cubicBezTo>
                  <a:pt x="104" y="61"/>
                  <a:pt x="105" y="62"/>
                  <a:pt x="105" y="63"/>
                </a:cubicBezTo>
                <a:cubicBezTo>
                  <a:pt x="114" y="72"/>
                  <a:pt x="114" y="72"/>
                  <a:pt x="114" y="72"/>
                </a:cubicBezTo>
                <a:cubicBezTo>
                  <a:pt x="101" y="85"/>
                  <a:pt x="101" y="85"/>
                  <a:pt x="101" y="85"/>
                </a:cubicBezTo>
                <a:cubicBezTo>
                  <a:pt x="100" y="87"/>
                  <a:pt x="100" y="89"/>
                  <a:pt x="101" y="91"/>
                </a:cubicBezTo>
                <a:cubicBezTo>
                  <a:pt x="166" y="156"/>
                  <a:pt x="166" y="156"/>
                  <a:pt x="166" y="156"/>
                </a:cubicBezTo>
                <a:cubicBezTo>
                  <a:pt x="140" y="182"/>
                  <a:pt x="140" y="182"/>
                  <a:pt x="140" y="182"/>
                </a:cubicBezTo>
                <a:cubicBezTo>
                  <a:pt x="139" y="181"/>
                  <a:pt x="139" y="181"/>
                  <a:pt x="139" y="181"/>
                </a:cubicBezTo>
                <a:cubicBezTo>
                  <a:pt x="141" y="177"/>
                  <a:pt x="140" y="171"/>
                  <a:pt x="137" y="167"/>
                </a:cubicBezTo>
                <a:cubicBezTo>
                  <a:pt x="136" y="167"/>
                  <a:pt x="136" y="167"/>
                  <a:pt x="136" y="167"/>
                </a:cubicBezTo>
                <a:cubicBezTo>
                  <a:pt x="143" y="160"/>
                  <a:pt x="143" y="160"/>
                  <a:pt x="143" y="160"/>
                </a:cubicBezTo>
                <a:cubicBezTo>
                  <a:pt x="144" y="158"/>
                  <a:pt x="144" y="156"/>
                  <a:pt x="143" y="154"/>
                </a:cubicBezTo>
                <a:cubicBezTo>
                  <a:pt x="38" y="49"/>
                  <a:pt x="38" y="49"/>
                  <a:pt x="38" y="49"/>
                </a:cubicBezTo>
                <a:cubicBezTo>
                  <a:pt x="36" y="47"/>
                  <a:pt x="34" y="47"/>
                  <a:pt x="32" y="49"/>
                </a:cubicBezTo>
                <a:cubicBezTo>
                  <a:pt x="1" y="80"/>
                  <a:pt x="1" y="80"/>
                  <a:pt x="1" y="80"/>
                </a:cubicBezTo>
                <a:cubicBezTo>
                  <a:pt x="0" y="81"/>
                  <a:pt x="0" y="84"/>
                  <a:pt x="1" y="85"/>
                </a:cubicBezTo>
                <a:cubicBezTo>
                  <a:pt x="106" y="191"/>
                  <a:pt x="106" y="191"/>
                  <a:pt x="106" y="191"/>
                </a:cubicBezTo>
                <a:cubicBezTo>
                  <a:pt x="107" y="191"/>
                  <a:pt x="108" y="192"/>
                  <a:pt x="109" y="192"/>
                </a:cubicBezTo>
                <a:cubicBezTo>
                  <a:pt x="110" y="192"/>
                  <a:pt x="111" y="191"/>
                  <a:pt x="112" y="191"/>
                </a:cubicBezTo>
                <a:cubicBezTo>
                  <a:pt x="119" y="184"/>
                  <a:pt x="119" y="184"/>
                  <a:pt x="119" y="184"/>
                </a:cubicBezTo>
                <a:cubicBezTo>
                  <a:pt x="119" y="184"/>
                  <a:pt x="119" y="184"/>
                  <a:pt x="120" y="184"/>
                </a:cubicBezTo>
                <a:cubicBezTo>
                  <a:pt x="122" y="187"/>
                  <a:pt x="125" y="188"/>
                  <a:pt x="128" y="188"/>
                </a:cubicBezTo>
                <a:cubicBezTo>
                  <a:pt x="130" y="188"/>
                  <a:pt x="132" y="187"/>
                  <a:pt x="133" y="187"/>
                </a:cubicBezTo>
                <a:cubicBezTo>
                  <a:pt x="137" y="191"/>
                  <a:pt x="137" y="191"/>
                  <a:pt x="137" y="191"/>
                </a:cubicBezTo>
                <a:cubicBezTo>
                  <a:pt x="138" y="191"/>
                  <a:pt x="139" y="192"/>
                  <a:pt x="140" y="192"/>
                </a:cubicBezTo>
                <a:cubicBezTo>
                  <a:pt x="141" y="192"/>
                  <a:pt x="142" y="191"/>
                  <a:pt x="143" y="191"/>
                </a:cubicBezTo>
                <a:cubicBezTo>
                  <a:pt x="175" y="159"/>
                  <a:pt x="175" y="159"/>
                  <a:pt x="175" y="159"/>
                </a:cubicBezTo>
                <a:cubicBezTo>
                  <a:pt x="176" y="157"/>
                  <a:pt x="176" y="155"/>
                  <a:pt x="175" y="153"/>
                </a:cubicBezTo>
                <a:cubicBezTo>
                  <a:pt x="110" y="88"/>
                  <a:pt x="110" y="88"/>
                  <a:pt x="110" y="88"/>
                </a:cubicBezTo>
                <a:cubicBezTo>
                  <a:pt x="120" y="77"/>
                  <a:pt x="120" y="77"/>
                  <a:pt x="120" y="77"/>
                </a:cubicBezTo>
                <a:lnTo>
                  <a:pt x="129" y="87"/>
                </a:lnTo>
                <a:close/>
                <a:moveTo>
                  <a:pt x="128" y="57"/>
                </a:moveTo>
                <a:cubicBezTo>
                  <a:pt x="169" y="17"/>
                  <a:pt x="169" y="17"/>
                  <a:pt x="169" y="17"/>
                </a:cubicBezTo>
                <a:cubicBezTo>
                  <a:pt x="171" y="16"/>
                  <a:pt x="173" y="16"/>
                  <a:pt x="175" y="17"/>
                </a:cubicBezTo>
                <a:cubicBezTo>
                  <a:pt x="176" y="19"/>
                  <a:pt x="176" y="21"/>
                  <a:pt x="175" y="23"/>
                </a:cubicBezTo>
                <a:cubicBezTo>
                  <a:pt x="134" y="63"/>
                  <a:pt x="134" y="63"/>
                  <a:pt x="134" y="63"/>
                </a:cubicBezTo>
                <a:cubicBezTo>
                  <a:pt x="133" y="64"/>
                  <a:pt x="132" y="64"/>
                  <a:pt x="131" y="64"/>
                </a:cubicBezTo>
                <a:cubicBezTo>
                  <a:pt x="130" y="64"/>
                  <a:pt x="129" y="64"/>
                  <a:pt x="128" y="63"/>
                </a:cubicBezTo>
                <a:cubicBezTo>
                  <a:pt x="126" y="61"/>
                  <a:pt x="126" y="59"/>
                  <a:pt x="128" y="5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72751" tIns="36376" rIns="72751" bIns="36376"/>
          <a:lstStyle/>
          <a:p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方正兰亭中粗黑简体" panose="02000000000000000000" charset="-122"/>
              <a:ea typeface="方正兰亭中粗黑简体" panose="02000000000000000000" charset="-122"/>
            </a:endParaRPr>
          </a:p>
        </p:txBody>
      </p:sp>
      <p:pic>
        <p:nvPicPr>
          <p:cNvPr id="39952" name="组合 15"/>
          <p:cNvPicPr>
            <a:picLocks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5800" y="4264025"/>
            <a:ext cx="648335" cy="634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53" name="组合 18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57520" y="6078855"/>
            <a:ext cx="651510" cy="685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54" name="组合 21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7090" y="7913370"/>
            <a:ext cx="540385" cy="688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一级标题方正兰亭中黑简体"/>
          <p:cNvSpPr txBox="1"/>
          <p:nvPr/>
        </p:nvSpPr>
        <p:spPr>
          <a:xfrm>
            <a:off x="1279276" y="909320"/>
            <a:ext cx="7541895" cy="1178560"/>
          </a:xfrm>
          <a:prstGeom prst="rect">
            <a:avLst/>
          </a:prstGeom>
          <a:ln w="254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defTabSz="825500">
              <a:defRPr sz="7000">
                <a:solidFill>
                  <a:srgbClr val="FFFFFF"/>
                </a:solidFill>
                <a:latin typeface="FZLanTingHeiS-DB-GB" panose="02000000000000000000" charset="-122"/>
                <a:ea typeface="FZLanTingHeiS-DB-GB" panose="02000000000000000000" charset="-122"/>
                <a:cs typeface="FZLanTingHeiS-DB-GB" panose="02000000000000000000" charset="-122"/>
                <a:sym typeface="FZLanTingHeiS-DB-GB" panose="02000000000000000000" charset="-122"/>
              </a:defRPr>
            </a:lvl1pPr>
          </a:lstStyle>
          <a:p>
            <a:r>
              <a:rPr lang="en-US">
                <a:solidFill>
                  <a:schemeClr val="tx1"/>
                </a:solidFill>
              </a:rPr>
              <a:t>LLM</a:t>
            </a:r>
            <a:r>
              <a:rPr lang="zh-CN" altLang="en-US">
                <a:solidFill>
                  <a:schemeClr val="tx1"/>
                </a:solidFill>
              </a:rPr>
              <a:t>时代开发范式</a:t>
            </a: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26" name="二级标题方正兰亭黑简体"/>
          <p:cNvSpPr txBox="1"/>
          <p:nvPr/>
        </p:nvSpPr>
        <p:spPr>
          <a:xfrm>
            <a:off x="1279276" y="2206606"/>
            <a:ext cx="7400290" cy="793750"/>
          </a:xfrm>
          <a:prstGeom prst="rect">
            <a:avLst/>
          </a:prstGeom>
          <a:ln w="254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defTabSz="825500">
              <a:defRPr sz="4500">
                <a:solidFill>
                  <a:srgbClr val="DDDDDD"/>
                </a:solidFill>
              </a:defRPr>
            </a:lvl1pPr>
          </a:lstStyle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Embedding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辅助：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工作流程</a:t>
            </a:r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88820" y="3756025"/>
            <a:ext cx="20406360" cy="830262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一级标题方正兰亭中黑简体"/>
          <p:cNvSpPr txBox="1"/>
          <p:nvPr/>
        </p:nvSpPr>
        <p:spPr>
          <a:xfrm>
            <a:off x="1279276" y="909320"/>
            <a:ext cx="7541895" cy="1178560"/>
          </a:xfrm>
          <a:prstGeom prst="rect">
            <a:avLst/>
          </a:prstGeom>
          <a:ln w="254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defTabSz="825500">
              <a:defRPr sz="7000">
                <a:solidFill>
                  <a:srgbClr val="FFFFFF"/>
                </a:solidFill>
                <a:latin typeface="FZLanTingHeiS-DB-GB" panose="02000000000000000000" charset="-122"/>
                <a:ea typeface="FZLanTingHeiS-DB-GB" panose="02000000000000000000" charset="-122"/>
                <a:cs typeface="FZLanTingHeiS-DB-GB" panose="02000000000000000000" charset="-122"/>
                <a:sym typeface="FZLanTingHeiS-DB-GB" panose="02000000000000000000" charset="-122"/>
              </a:defRPr>
            </a:lvl1pPr>
          </a:lstStyle>
          <a:p>
            <a:r>
              <a:rPr lang="en-US">
                <a:solidFill>
                  <a:schemeClr val="tx1"/>
                </a:solidFill>
              </a:rPr>
              <a:t>LLM</a:t>
            </a:r>
            <a:r>
              <a:rPr lang="zh-CN" altLang="en-US">
                <a:solidFill>
                  <a:schemeClr val="tx1"/>
                </a:solidFill>
              </a:rPr>
              <a:t>时代开发范式</a:t>
            </a: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26" name="二级标题方正兰亭黑简体"/>
          <p:cNvSpPr txBox="1"/>
          <p:nvPr/>
        </p:nvSpPr>
        <p:spPr>
          <a:xfrm>
            <a:off x="1279276" y="2206606"/>
            <a:ext cx="7400290" cy="793750"/>
          </a:xfrm>
          <a:prstGeom prst="rect">
            <a:avLst/>
          </a:prstGeom>
          <a:ln w="254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defTabSz="825500">
              <a:defRPr sz="4500">
                <a:solidFill>
                  <a:srgbClr val="DDDDDD"/>
                </a:solidFill>
              </a:defRPr>
            </a:lvl1pPr>
          </a:lstStyle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Embedding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辅助：代码示例</a:t>
            </a:r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783820" y="3288030"/>
            <a:ext cx="10262235" cy="5842635"/>
          </a:xfrm>
          <a:prstGeom prst="rect">
            <a:avLst/>
          </a:prstGeom>
        </p:spPr>
      </p:pic>
      <p:sp>
        <p:nvSpPr>
          <p:cNvPr id="2" name="Text Box 1"/>
          <p:cNvSpPr txBox="1"/>
          <p:nvPr/>
        </p:nvSpPr>
        <p:spPr>
          <a:xfrm>
            <a:off x="12783185" y="1958975"/>
            <a:ext cx="10262870" cy="1289050"/>
          </a:xfrm>
          <a:prstGeom prst="rect">
            <a:avLst/>
          </a:prstGeom>
          <a:noFill/>
          <a:ln w="254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91439" tIns="91439" rIns="91439" bIns="91439" numCol="1" spcCol="38100" rtlCol="0" anchor="t" forceAA="0" upright="0">
            <a:spAutoFit/>
          </a:bodyPr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3600" b="0" i="0" u="none" strike="noStrike" cap="none" spc="0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FZLanTingHeiS-R-GB" panose="02000000000000000000" charset="-122"/>
              </a:rPr>
              <a:t>1. </a:t>
            </a:r>
            <a:r>
              <a:rPr kumimoji="0" lang="zh-CN" altLang="en-US" sz="3600" b="0" i="0" u="none" strike="noStrike" cap="none" spc="0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FZLanTingHeiS-R-GB" panose="02000000000000000000" charset="-122"/>
              </a:rPr>
              <a:t>通过</a:t>
            </a:r>
            <a:r>
              <a:rPr kumimoji="0" lang="en-US" altLang="zh-CN" sz="3600" b="0" i="0" u="none" strike="noStrike" cap="none" spc="0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FZLanTingHeiS-R-GB" panose="02000000000000000000" charset="-122"/>
              </a:rPr>
              <a:t>Embedding</a:t>
            </a:r>
            <a:r>
              <a:rPr kumimoji="0" lang="zh-CN" altLang="en-US" sz="3600" b="0" i="0" u="none" strike="noStrike" cap="none" spc="0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FZLanTingHeiS-R-GB" panose="02000000000000000000" charset="-122"/>
              </a:rPr>
              <a:t>方法获取相关上下文</a:t>
            </a:r>
            <a:endParaRPr kumimoji="0" lang="zh-CN" altLang="en-US" sz="3600" b="0" i="0" u="none" strike="noStrike" cap="none" spc="0" normalizeH="0" baseline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FillTx/>
              <a:latin typeface="+mn-lt"/>
              <a:ea typeface="+mn-ea"/>
              <a:cs typeface="+mn-cs"/>
              <a:sym typeface="FZLanTingHeiS-R-GB" panose="02000000000000000000" charset="-122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3600" b="0" i="0" u="none" strike="noStrike" cap="none" spc="0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FZLanTingHeiS-R-GB" panose="02000000000000000000" charset="-122"/>
              </a:rPr>
              <a:t>2. </a:t>
            </a:r>
            <a:r>
              <a:rPr kumimoji="0" lang="zh-CN" altLang="en-US" sz="3600" b="0" i="0" u="none" strike="noStrike" cap="none" spc="0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FZLanTingHeiS-R-GB" panose="02000000000000000000" charset="-122"/>
              </a:rPr>
              <a:t>构造</a:t>
            </a:r>
            <a:r>
              <a:rPr kumimoji="0" lang="en-US" altLang="zh-CN" sz="3600" b="0" i="0" u="none" strike="noStrike" cap="none" spc="0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FZLanTingHeiS-R-GB" panose="02000000000000000000" charset="-122"/>
              </a:rPr>
              <a:t>Prompt</a:t>
            </a:r>
            <a:r>
              <a:rPr kumimoji="0" lang="zh-CN" altLang="en-US" sz="3600" b="0" i="0" u="none" strike="noStrike" cap="none" spc="0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FZLanTingHeiS-R-GB" panose="02000000000000000000" charset="-122"/>
              </a:rPr>
              <a:t>，作为模型输入</a:t>
            </a:r>
            <a:endParaRPr kumimoji="0" lang="zh-CN" altLang="en-US" sz="3600" b="0" i="0" u="none" strike="noStrike" cap="none" spc="0" normalizeH="0" baseline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FillTx/>
              <a:latin typeface="+mn-lt"/>
              <a:ea typeface="+mn-ea"/>
              <a:cs typeface="+mn-cs"/>
              <a:sym typeface="FZLanTingHeiS-R-GB" panose="02000000000000000000" charset="-122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2795" y="9285605"/>
            <a:ext cx="17759045" cy="40513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9525" y="3288030"/>
            <a:ext cx="11133455" cy="581215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文本框 11"/>
          <p:cNvSpPr txBox="1"/>
          <p:nvPr/>
        </p:nvSpPr>
        <p:spPr>
          <a:xfrm>
            <a:off x="3127375" y="4764405"/>
            <a:ext cx="18262600" cy="2181860"/>
          </a:xfrm>
          <a:prstGeom prst="rect">
            <a:avLst/>
          </a:prstGeom>
          <a:ln w="25400">
            <a:miter lim="400000"/>
          </a:ln>
        </p:spPr>
        <p:txBody>
          <a:bodyPr wrap="square" tIns="91439" bIns="91439">
            <a:spAutoFit/>
          </a:bodyPr>
          <a:lstStyle>
            <a:lvl1pPr algn="ctr">
              <a:defRPr sz="13000">
                <a:solidFill>
                  <a:srgbClr val="FFFFFF"/>
                </a:solidFill>
                <a:latin typeface="FZLanTingHeiS-DB-GB" panose="02000000000000000000" charset="-122"/>
                <a:ea typeface="FZLanTingHeiS-DB-GB" panose="02000000000000000000" charset="-122"/>
                <a:cs typeface="FZLanTingHeiS-DB-GB" panose="02000000000000000000" charset="-122"/>
                <a:sym typeface="FZLanTingHeiS-DB-GB" panose="02000000000000000000" charset="-122"/>
              </a:defRPr>
            </a:lvl1pPr>
          </a:lstStyle>
          <a:p>
            <a:r>
              <a:rPr lang="zh-CN" altLang="en-US">
                <a:sym typeface="+mn-ea"/>
              </a:rPr>
              <a:t>大模型微调</a:t>
            </a:r>
            <a:endParaRPr lang="zh-CN" altLang="en-US">
              <a:sym typeface="+mn-ea"/>
            </a:endParaRPr>
          </a:p>
        </p:txBody>
      </p:sp>
      <p:sp>
        <p:nvSpPr>
          <p:cNvPr id="114" name="此处可为PPT标题页面"/>
          <p:cNvSpPr txBox="1"/>
          <p:nvPr/>
        </p:nvSpPr>
        <p:spPr>
          <a:xfrm>
            <a:off x="5191125" y="7414895"/>
            <a:ext cx="14135735" cy="716915"/>
          </a:xfrm>
          <a:prstGeom prst="rect">
            <a:avLst/>
          </a:prstGeom>
          <a:ln w="254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lvl1pPr defTabSz="825500">
              <a:defRPr sz="4000">
                <a:solidFill>
                  <a:srgbClr val="FFFFFF"/>
                </a:solidFill>
                <a:latin typeface="FZLanTingKanHeiS-R-GB" panose="02000000000000000000" charset="-122"/>
                <a:ea typeface="FZLanTingKanHeiS-R-GB" panose="02000000000000000000" charset="-122"/>
                <a:cs typeface="FZLanTingKanHeiS-R-GB" panose="02000000000000000000" charset="-122"/>
                <a:sym typeface="FZLanTingKanHeiS-R-GB" panose="02000000000000000000" charset="-122"/>
              </a:defRPr>
            </a:lvl1pPr>
          </a:lstStyle>
          <a:p>
            <a:r>
              <a:rPr lang="zh-CN" altLang="en-US">
                <a:sym typeface="+mn-ea"/>
              </a:rPr>
              <a:t>少量数据高效微调：</a:t>
            </a:r>
            <a:r>
              <a:rPr lang="en-US" altLang="zh-CN">
                <a:sym typeface="+mn-ea"/>
              </a:rPr>
              <a:t>在</a:t>
            </a:r>
            <a:r>
              <a:rPr lang="zh-CN" altLang="en-US">
                <a:sym typeface="+mn-ea"/>
              </a:rPr>
              <a:t>模型</a:t>
            </a:r>
            <a:r>
              <a:rPr lang="en-US" altLang="zh-CN">
                <a:sym typeface="+mn-ea"/>
              </a:rPr>
              <a:t>原始参数基础上添加参数“插件”</a:t>
            </a:r>
            <a:endParaRPr lang="zh-CN" altLang="en-US">
              <a:sym typeface="+mn-ea"/>
            </a:endParaRPr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一级标题方正兰亭中黑简体"/>
          <p:cNvSpPr txBox="1"/>
          <p:nvPr/>
        </p:nvSpPr>
        <p:spPr>
          <a:xfrm>
            <a:off x="1279276" y="909320"/>
            <a:ext cx="7541895" cy="1178560"/>
          </a:xfrm>
          <a:prstGeom prst="rect">
            <a:avLst/>
          </a:prstGeom>
          <a:ln w="254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defTabSz="825500">
              <a:defRPr sz="7000">
                <a:solidFill>
                  <a:srgbClr val="FFFFFF"/>
                </a:solidFill>
                <a:latin typeface="FZLanTingHeiS-DB-GB" panose="02000000000000000000" charset="-122"/>
                <a:ea typeface="FZLanTingHeiS-DB-GB" panose="02000000000000000000" charset="-122"/>
                <a:cs typeface="FZLanTingHeiS-DB-GB" panose="02000000000000000000" charset="-122"/>
                <a:sym typeface="FZLanTingHeiS-DB-GB" panose="02000000000000000000" charset="-122"/>
              </a:defRPr>
            </a:lvl1pPr>
          </a:lstStyle>
          <a:p>
            <a:r>
              <a:rPr lang="en-US">
                <a:solidFill>
                  <a:schemeClr val="tx1"/>
                </a:solidFill>
              </a:rPr>
              <a:t>LLM</a:t>
            </a:r>
            <a:r>
              <a:rPr lang="zh-CN" altLang="en-US">
                <a:solidFill>
                  <a:schemeClr val="tx1"/>
                </a:solidFill>
              </a:rPr>
              <a:t>时代开发范式</a:t>
            </a: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26" name="二级标题方正兰亭黑简体"/>
          <p:cNvSpPr txBox="1"/>
          <p:nvPr/>
        </p:nvSpPr>
        <p:spPr>
          <a:xfrm>
            <a:off x="1279276" y="2206606"/>
            <a:ext cx="4673600" cy="793750"/>
          </a:xfrm>
          <a:prstGeom prst="rect">
            <a:avLst/>
          </a:prstGeom>
          <a:ln w="254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defTabSz="825500">
              <a:defRPr sz="4500">
                <a:solidFill>
                  <a:srgbClr val="DDDDDD"/>
                </a:solidFill>
              </a:defRPr>
            </a:lvl1pPr>
          </a:lstStyle>
          <a:p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为什么需要微调？</a:t>
            </a:r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28674" name="稻壳儿小白白(http://dwz.cn/Wu2UP)"/>
          <p:cNvCxnSpPr>
            <a:cxnSpLocks noChangeShapeType="1"/>
          </p:cNvCxnSpPr>
          <p:nvPr/>
        </p:nvCxnSpPr>
        <p:spPr bwMode="auto">
          <a:xfrm>
            <a:off x="8891270" y="7881620"/>
            <a:ext cx="2320925" cy="0"/>
          </a:xfrm>
          <a:prstGeom prst="line">
            <a:avLst/>
          </a:prstGeom>
          <a:noFill/>
          <a:ln w="9525">
            <a:solidFill>
              <a:srgbClr val="C1C7D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675" name="稻壳儿小白白(http://dwz.cn/Wu2UP)"/>
          <p:cNvCxnSpPr>
            <a:cxnSpLocks noChangeShapeType="1"/>
          </p:cNvCxnSpPr>
          <p:nvPr/>
        </p:nvCxnSpPr>
        <p:spPr bwMode="auto">
          <a:xfrm flipV="1">
            <a:off x="11212195" y="4364355"/>
            <a:ext cx="0" cy="7031990"/>
          </a:xfrm>
          <a:prstGeom prst="line">
            <a:avLst/>
          </a:prstGeom>
          <a:noFill/>
          <a:ln w="9525">
            <a:solidFill>
              <a:srgbClr val="C1C7D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8676" name="稻壳儿小白白(http://dwz.cn/Wu2UP)"/>
          <p:cNvSpPr>
            <a:spLocks noChangeArrowheads="1"/>
          </p:cNvSpPr>
          <p:nvPr/>
        </p:nvSpPr>
        <p:spPr bwMode="auto">
          <a:xfrm>
            <a:off x="12133580" y="5737860"/>
            <a:ext cx="1532890" cy="1586865"/>
          </a:xfrm>
          <a:prstGeom prst="ellipse">
            <a:avLst/>
          </a:prstGeom>
          <a:solidFill>
            <a:srgbClr val="117A6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1" hangingPunct="1"/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sym typeface="Arial" panose="020B0604020202020204" pitchFamily="34" charset="0"/>
            </a:endParaRPr>
          </a:p>
        </p:txBody>
      </p:sp>
      <p:sp>
        <p:nvSpPr>
          <p:cNvPr id="28677" name="稻壳儿小白白(http://dwz.cn/Wu2UP)"/>
          <p:cNvSpPr>
            <a:spLocks noEditPoints="1"/>
          </p:cNvSpPr>
          <p:nvPr/>
        </p:nvSpPr>
        <p:spPr bwMode="auto">
          <a:xfrm>
            <a:off x="12450445" y="6097905"/>
            <a:ext cx="892175" cy="919480"/>
          </a:xfrm>
          <a:custGeom>
            <a:avLst/>
            <a:gdLst>
              <a:gd name="T0" fmla="*/ 273216550 w 393"/>
              <a:gd name="T1" fmla="*/ 536008502 h 391"/>
              <a:gd name="T2" fmla="*/ 287691519 w 393"/>
              <a:gd name="T3" fmla="*/ 483316982 h 391"/>
              <a:gd name="T4" fmla="*/ 220744284 w 393"/>
              <a:gd name="T5" fmla="*/ 456061352 h 391"/>
              <a:gd name="T6" fmla="*/ 195412752 w 393"/>
              <a:gd name="T7" fmla="*/ 408820958 h 391"/>
              <a:gd name="T8" fmla="*/ 128465517 w 393"/>
              <a:gd name="T9" fmla="*/ 437892281 h 391"/>
              <a:gd name="T10" fmla="*/ 75994595 w 393"/>
              <a:gd name="T11" fmla="*/ 421538903 h 391"/>
              <a:gd name="T12" fmla="*/ 48853861 w 393"/>
              <a:gd name="T13" fmla="*/ 488768107 h 391"/>
              <a:gd name="T14" fmla="*/ 1809203 w 393"/>
              <a:gd name="T15" fmla="*/ 514205347 h 391"/>
              <a:gd name="T16" fmla="*/ 28949938 w 393"/>
              <a:gd name="T17" fmla="*/ 545093712 h 391"/>
              <a:gd name="T18" fmla="*/ 5427609 w 393"/>
              <a:gd name="T19" fmla="*/ 614138610 h 391"/>
              <a:gd name="T20" fmla="*/ 56090672 w 393"/>
              <a:gd name="T21" fmla="*/ 635943113 h 391"/>
              <a:gd name="T22" fmla="*/ 75994595 w 393"/>
              <a:gd name="T23" fmla="*/ 692268717 h 391"/>
              <a:gd name="T24" fmla="*/ 123037908 w 393"/>
              <a:gd name="T25" fmla="*/ 708622095 h 391"/>
              <a:gd name="T26" fmla="*/ 173700971 w 393"/>
              <a:gd name="T27" fmla="*/ 681367814 h 391"/>
              <a:gd name="T28" fmla="*/ 226173238 w 393"/>
              <a:gd name="T29" fmla="*/ 695902801 h 391"/>
              <a:gd name="T30" fmla="*/ 253313973 w 393"/>
              <a:gd name="T31" fmla="*/ 628674945 h 391"/>
              <a:gd name="T32" fmla="*/ 293119128 w 393"/>
              <a:gd name="T33" fmla="*/ 623223819 h 391"/>
              <a:gd name="T34" fmla="*/ 182746986 w 393"/>
              <a:gd name="T35" fmla="*/ 628674945 h 391"/>
              <a:gd name="T36" fmla="*/ 119419502 w 393"/>
              <a:gd name="T37" fmla="*/ 488768107 h 391"/>
              <a:gd name="T38" fmla="*/ 182746986 w 393"/>
              <a:gd name="T39" fmla="*/ 628674945 h 391"/>
              <a:gd name="T40" fmla="*/ 472249053 w 393"/>
              <a:gd name="T41" fmla="*/ 610505874 h 391"/>
              <a:gd name="T42" fmla="*/ 481295068 w 393"/>
              <a:gd name="T43" fmla="*/ 581433203 h 391"/>
              <a:gd name="T44" fmla="*/ 443297771 w 393"/>
              <a:gd name="T45" fmla="*/ 566898215 h 391"/>
              <a:gd name="T46" fmla="*/ 428822802 w 393"/>
              <a:gd name="T47" fmla="*/ 539642586 h 391"/>
              <a:gd name="T48" fmla="*/ 392636052 w 393"/>
              <a:gd name="T49" fmla="*/ 555995963 h 391"/>
              <a:gd name="T50" fmla="*/ 361875566 w 393"/>
              <a:gd name="T51" fmla="*/ 546910754 h 391"/>
              <a:gd name="T52" fmla="*/ 347400597 w 393"/>
              <a:gd name="T53" fmla="*/ 583250245 h 391"/>
              <a:gd name="T54" fmla="*/ 320259863 w 393"/>
              <a:gd name="T55" fmla="*/ 597786580 h 391"/>
              <a:gd name="T56" fmla="*/ 336545380 w 393"/>
              <a:gd name="T57" fmla="*/ 615955652 h 391"/>
              <a:gd name="T58" fmla="*/ 323879614 w 393"/>
              <a:gd name="T59" fmla="*/ 654112185 h 391"/>
              <a:gd name="T60" fmla="*/ 351020349 w 393"/>
              <a:gd name="T61" fmla="*/ 666831478 h 391"/>
              <a:gd name="T62" fmla="*/ 361875566 w 393"/>
              <a:gd name="T63" fmla="*/ 697719843 h 391"/>
              <a:gd name="T64" fmla="*/ 389016301 w 393"/>
              <a:gd name="T65" fmla="*/ 706805053 h 391"/>
              <a:gd name="T66" fmla="*/ 416157036 w 393"/>
              <a:gd name="T67" fmla="*/ 690453023 h 391"/>
              <a:gd name="T68" fmla="*/ 446917522 w 393"/>
              <a:gd name="T69" fmla="*/ 699536885 h 391"/>
              <a:gd name="T70" fmla="*/ 461392490 w 393"/>
              <a:gd name="T71" fmla="*/ 661380352 h 391"/>
              <a:gd name="T72" fmla="*/ 483104271 w 393"/>
              <a:gd name="T73" fmla="*/ 659563310 h 391"/>
              <a:gd name="T74" fmla="*/ 421585990 w 393"/>
              <a:gd name="T75" fmla="*/ 661380352 h 391"/>
              <a:gd name="T76" fmla="*/ 387207098 w 393"/>
              <a:gd name="T77" fmla="*/ 583250245 h 391"/>
              <a:gd name="T78" fmla="*/ 421585990 w 393"/>
              <a:gd name="T79" fmla="*/ 661380352 h 391"/>
              <a:gd name="T80" fmla="*/ 654996039 w 393"/>
              <a:gd name="T81" fmla="*/ 221671029 h 391"/>
              <a:gd name="T82" fmla="*/ 682136774 w 393"/>
              <a:gd name="T83" fmla="*/ 132640018 h 391"/>
              <a:gd name="T84" fmla="*/ 568146226 w 393"/>
              <a:gd name="T85" fmla="*/ 87215317 h 391"/>
              <a:gd name="T86" fmla="*/ 524719975 w 393"/>
              <a:gd name="T87" fmla="*/ 5451126 h 391"/>
              <a:gd name="T88" fmla="*/ 414347833 w 393"/>
              <a:gd name="T89" fmla="*/ 54509910 h 391"/>
              <a:gd name="T90" fmla="*/ 325688817 w 393"/>
              <a:gd name="T91" fmla="*/ 27254281 h 391"/>
              <a:gd name="T92" fmla="*/ 280454707 w 393"/>
              <a:gd name="T93" fmla="*/ 141723880 h 391"/>
              <a:gd name="T94" fmla="*/ 199032503 w 393"/>
              <a:gd name="T95" fmla="*/ 185331538 h 391"/>
              <a:gd name="T96" fmla="*/ 246075816 w 393"/>
              <a:gd name="T97" fmla="*/ 236207365 h 391"/>
              <a:gd name="T98" fmla="*/ 206269315 w 393"/>
              <a:gd name="T99" fmla="*/ 352494005 h 391"/>
              <a:gd name="T100" fmla="*/ 291309925 w 393"/>
              <a:gd name="T101" fmla="*/ 388833496 h 391"/>
              <a:gd name="T102" fmla="*/ 325688817 w 393"/>
              <a:gd name="T103" fmla="*/ 483316982 h 391"/>
              <a:gd name="T104" fmla="*/ 403492615 w 393"/>
              <a:gd name="T105" fmla="*/ 510571263 h 391"/>
              <a:gd name="T106" fmla="*/ 490342428 w 393"/>
              <a:gd name="T107" fmla="*/ 463329520 h 391"/>
              <a:gd name="T108" fmla="*/ 577192241 w 393"/>
              <a:gd name="T109" fmla="*/ 490585149 h 391"/>
              <a:gd name="T110" fmla="*/ 622427696 w 393"/>
              <a:gd name="T111" fmla="*/ 376114203 h 391"/>
              <a:gd name="T112" fmla="*/ 691184134 w 393"/>
              <a:gd name="T113" fmla="*/ 367030341 h 391"/>
              <a:gd name="T114" fmla="*/ 504817397 w 393"/>
              <a:gd name="T115" fmla="*/ 376114203 h 391"/>
              <a:gd name="T116" fmla="*/ 398063661 w 393"/>
              <a:gd name="T117" fmla="*/ 141723880 h 391"/>
              <a:gd name="T118" fmla="*/ 504817397 w 393"/>
              <a:gd name="T119" fmla="*/ 376114203 h 391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</a:gdLst>
            <a:ahLst/>
            <a:cxnLst>
              <a:cxn ang="T120">
                <a:pos x="T0" y="T1"/>
              </a:cxn>
              <a:cxn ang="T121">
                <a:pos x="T2" y="T3"/>
              </a:cxn>
              <a:cxn ang="T122">
                <a:pos x="T4" y="T5"/>
              </a:cxn>
              <a:cxn ang="T123">
                <a:pos x="T6" y="T7"/>
              </a:cxn>
              <a:cxn ang="T124">
                <a:pos x="T8" y="T9"/>
              </a:cxn>
              <a:cxn ang="T125">
                <a:pos x="T10" y="T11"/>
              </a:cxn>
              <a:cxn ang="T126">
                <a:pos x="T12" y="T13"/>
              </a:cxn>
              <a:cxn ang="T127">
                <a:pos x="T14" y="T15"/>
              </a:cxn>
              <a:cxn ang="T128">
                <a:pos x="T16" y="T17"/>
              </a:cxn>
              <a:cxn ang="T129">
                <a:pos x="T18" y="T19"/>
              </a:cxn>
              <a:cxn ang="T130">
                <a:pos x="T20" y="T21"/>
              </a:cxn>
              <a:cxn ang="T131">
                <a:pos x="T22" y="T23"/>
              </a:cxn>
              <a:cxn ang="T132">
                <a:pos x="T24" y="T25"/>
              </a:cxn>
              <a:cxn ang="T133">
                <a:pos x="T26" y="T27"/>
              </a:cxn>
              <a:cxn ang="T134">
                <a:pos x="T28" y="T29"/>
              </a:cxn>
              <a:cxn ang="T135">
                <a:pos x="T30" y="T31"/>
              </a:cxn>
              <a:cxn ang="T136">
                <a:pos x="T32" y="T33"/>
              </a:cxn>
              <a:cxn ang="T137">
                <a:pos x="T34" y="T35"/>
              </a:cxn>
              <a:cxn ang="T138">
                <a:pos x="T36" y="T37"/>
              </a:cxn>
              <a:cxn ang="T139">
                <a:pos x="T38" y="T39"/>
              </a:cxn>
              <a:cxn ang="T140">
                <a:pos x="T40" y="T41"/>
              </a:cxn>
              <a:cxn ang="T141">
                <a:pos x="T42" y="T43"/>
              </a:cxn>
              <a:cxn ang="T142">
                <a:pos x="T44" y="T45"/>
              </a:cxn>
              <a:cxn ang="T143">
                <a:pos x="T46" y="T47"/>
              </a:cxn>
              <a:cxn ang="T144">
                <a:pos x="T48" y="T49"/>
              </a:cxn>
              <a:cxn ang="T145">
                <a:pos x="T50" y="T51"/>
              </a:cxn>
              <a:cxn ang="T146">
                <a:pos x="T52" y="T53"/>
              </a:cxn>
              <a:cxn ang="T147">
                <a:pos x="T54" y="T55"/>
              </a:cxn>
              <a:cxn ang="T148">
                <a:pos x="T56" y="T57"/>
              </a:cxn>
              <a:cxn ang="T149">
                <a:pos x="T58" y="T59"/>
              </a:cxn>
              <a:cxn ang="T150">
                <a:pos x="T60" y="T61"/>
              </a:cxn>
              <a:cxn ang="T151">
                <a:pos x="T62" y="T63"/>
              </a:cxn>
              <a:cxn ang="T152">
                <a:pos x="T64" y="T65"/>
              </a:cxn>
              <a:cxn ang="T153">
                <a:pos x="T66" y="T67"/>
              </a:cxn>
              <a:cxn ang="T154">
                <a:pos x="T68" y="T69"/>
              </a:cxn>
              <a:cxn ang="T155">
                <a:pos x="T70" y="T71"/>
              </a:cxn>
              <a:cxn ang="T156">
                <a:pos x="T72" y="T73"/>
              </a:cxn>
              <a:cxn ang="T157">
                <a:pos x="T74" y="T75"/>
              </a:cxn>
              <a:cxn ang="T158">
                <a:pos x="T76" y="T77"/>
              </a:cxn>
              <a:cxn ang="T159">
                <a:pos x="T78" y="T79"/>
              </a:cxn>
              <a:cxn ang="T160">
                <a:pos x="T80" y="T81"/>
              </a:cxn>
              <a:cxn ang="T161">
                <a:pos x="T82" y="T83"/>
              </a:cxn>
              <a:cxn ang="T162">
                <a:pos x="T84" y="T85"/>
              </a:cxn>
              <a:cxn ang="T163">
                <a:pos x="T86" y="T87"/>
              </a:cxn>
              <a:cxn ang="T164">
                <a:pos x="T88" y="T89"/>
              </a:cxn>
              <a:cxn ang="T165">
                <a:pos x="T90" y="T91"/>
              </a:cxn>
              <a:cxn ang="T166">
                <a:pos x="T92" y="T93"/>
              </a:cxn>
              <a:cxn ang="T167">
                <a:pos x="T94" y="T95"/>
              </a:cxn>
              <a:cxn ang="T168">
                <a:pos x="T96" y="T97"/>
              </a:cxn>
              <a:cxn ang="T169">
                <a:pos x="T98" y="T99"/>
              </a:cxn>
              <a:cxn ang="T170">
                <a:pos x="T100" y="T101"/>
              </a:cxn>
              <a:cxn ang="T171">
                <a:pos x="T102" y="T103"/>
              </a:cxn>
              <a:cxn ang="T172">
                <a:pos x="T104" y="T105"/>
              </a:cxn>
              <a:cxn ang="T173">
                <a:pos x="T106" y="T107"/>
              </a:cxn>
              <a:cxn ang="T174">
                <a:pos x="T108" y="T109"/>
              </a:cxn>
              <a:cxn ang="T175">
                <a:pos x="T110" y="T111"/>
              </a:cxn>
              <a:cxn ang="T176">
                <a:pos x="T112" y="T113"/>
              </a:cxn>
              <a:cxn ang="T177">
                <a:pos x="T114" y="T115"/>
              </a:cxn>
              <a:cxn ang="T178">
                <a:pos x="T116" y="T117"/>
              </a:cxn>
              <a:cxn ang="T179">
                <a:pos x="T118" y="T119"/>
              </a:cxn>
            </a:cxnLst>
            <a:rect l="0" t="0" r="r" b="b"/>
            <a:pathLst>
              <a:path w="393" h="391">
                <a:moveTo>
                  <a:pt x="160" y="318"/>
                </a:moveTo>
                <a:cubicBezTo>
                  <a:pt x="151" y="315"/>
                  <a:pt x="151" y="315"/>
                  <a:pt x="151" y="315"/>
                </a:cubicBezTo>
                <a:cubicBezTo>
                  <a:pt x="152" y="308"/>
                  <a:pt x="152" y="302"/>
                  <a:pt x="151" y="295"/>
                </a:cubicBezTo>
                <a:cubicBezTo>
                  <a:pt x="159" y="291"/>
                  <a:pt x="159" y="291"/>
                  <a:pt x="159" y="291"/>
                </a:cubicBezTo>
                <a:cubicBezTo>
                  <a:pt x="165" y="289"/>
                  <a:pt x="167" y="282"/>
                  <a:pt x="164" y="277"/>
                </a:cubicBezTo>
                <a:cubicBezTo>
                  <a:pt x="159" y="266"/>
                  <a:pt x="159" y="266"/>
                  <a:pt x="159" y="266"/>
                </a:cubicBezTo>
                <a:cubicBezTo>
                  <a:pt x="157" y="261"/>
                  <a:pt x="151" y="258"/>
                  <a:pt x="145" y="261"/>
                </a:cubicBezTo>
                <a:cubicBezTo>
                  <a:pt x="137" y="265"/>
                  <a:pt x="137" y="265"/>
                  <a:pt x="137" y="265"/>
                </a:cubicBezTo>
                <a:cubicBezTo>
                  <a:pt x="132" y="260"/>
                  <a:pt x="128" y="255"/>
                  <a:pt x="122" y="251"/>
                </a:cubicBezTo>
                <a:cubicBezTo>
                  <a:pt x="125" y="242"/>
                  <a:pt x="125" y="242"/>
                  <a:pt x="125" y="242"/>
                </a:cubicBezTo>
                <a:cubicBezTo>
                  <a:pt x="127" y="237"/>
                  <a:pt x="125" y="231"/>
                  <a:pt x="119" y="229"/>
                </a:cubicBezTo>
                <a:cubicBezTo>
                  <a:pt x="108" y="225"/>
                  <a:pt x="108" y="225"/>
                  <a:pt x="108" y="225"/>
                </a:cubicBezTo>
                <a:cubicBezTo>
                  <a:pt x="103" y="223"/>
                  <a:pt x="96" y="226"/>
                  <a:pt x="94" y="231"/>
                </a:cubicBezTo>
                <a:cubicBezTo>
                  <a:pt x="91" y="240"/>
                  <a:pt x="91" y="240"/>
                  <a:pt x="91" y="240"/>
                </a:cubicBezTo>
                <a:cubicBezTo>
                  <a:pt x="84" y="239"/>
                  <a:pt x="78" y="239"/>
                  <a:pt x="71" y="241"/>
                </a:cubicBezTo>
                <a:cubicBezTo>
                  <a:pt x="67" y="232"/>
                  <a:pt x="67" y="232"/>
                  <a:pt x="67" y="232"/>
                </a:cubicBezTo>
                <a:cubicBezTo>
                  <a:pt x="65" y="227"/>
                  <a:pt x="58" y="224"/>
                  <a:pt x="53" y="227"/>
                </a:cubicBezTo>
                <a:cubicBezTo>
                  <a:pt x="42" y="232"/>
                  <a:pt x="42" y="232"/>
                  <a:pt x="42" y="232"/>
                </a:cubicBezTo>
                <a:cubicBezTo>
                  <a:pt x="37" y="234"/>
                  <a:pt x="34" y="241"/>
                  <a:pt x="37" y="246"/>
                </a:cubicBezTo>
                <a:cubicBezTo>
                  <a:pt x="41" y="254"/>
                  <a:pt x="41" y="254"/>
                  <a:pt x="41" y="254"/>
                </a:cubicBezTo>
                <a:cubicBezTo>
                  <a:pt x="36" y="259"/>
                  <a:pt x="31" y="264"/>
                  <a:pt x="27" y="269"/>
                </a:cubicBezTo>
                <a:cubicBezTo>
                  <a:pt x="19" y="266"/>
                  <a:pt x="19" y="266"/>
                  <a:pt x="19" y="266"/>
                </a:cubicBezTo>
                <a:cubicBezTo>
                  <a:pt x="13" y="264"/>
                  <a:pt x="7" y="267"/>
                  <a:pt x="5" y="272"/>
                </a:cubicBezTo>
                <a:cubicBezTo>
                  <a:pt x="1" y="283"/>
                  <a:pt x="1" y="283"/>
                  <a:pt x="1" y="283"/>
                </a:cubicBezTo>
                <a:cubicBezTo>
                  <a:pt x="0" y="286"/>
                  <a:pt x="0" y="289"/>
                  <a:pt x="1" y="291"/>
                </a:cubicBezTo>
                <a:cubicBezTo>
                  <a:pt x="2" y="294"/>
                  <a:pt x="4" y="296"/>
                  <a:pt x="7" y="297"/>
                </a:cubicBezTo>
                <a:cubicBezTo>
                  <a:pt x="16" y="300"/>
                  <a:pt x="16" y="300"/>
                  <a:pt x="16" y="300"/>
                </a:cubicBezTo>
                <a:cubicBezTo>
                  <a:pt x="15" y="307"/>
                  <a:pt x="15" y="313"/>
                  <a:pt x="17" y="320"/>
                </a:cubicBezTo>
                <a:cubicBezTo>
                  <a:pt x="8" y="324"/>
                  <a:pt x="8" y="324"/>
                  <a:pt x="8" y="324"/>
                </a:cubicBezTo>
                <a:cubicBezTo>
                  <a:pt x="3" y="326"/>
                  <a:pt x="0" y="333"/>
                  <a:pt x="3" y="338"/>
                </a:cubicBezTo>
                <a:cubicBezTo>
                  <a:pt x="8" y="349"/>
                  <a:pt x="8" y="349"/>
                  <a:pt x="8" y="349"/>
                </a:cubicBezTo>
                <a:cubicBezTo>
                  <a:pt x="10" y="354"/>
                  <a:pt x="17" y="357"/>
                  <a:pt x="22" y="354"/>
                </a:cubicBezTo>
                <a:cubicBezTo>
                  <a:pt x="31" y="350"/>
                  <a:pt x="31" y="350"/>
                  <a:pt x="31" y="350"/>
                </a:cubicBezTo>
                <a:cubicBezTo>
                  <a:pt x="35" y="356"/>
                  <a:pt x="40" y="360"/>
                  <a:pt x="45" y="364"/>
                </a:cubicBezTo>
                <a:cubicBezTo>
                  <a:pt x="42" y="373"/>
                  <a:pt x="42" y="373"/>
                  <a:pt x="42" y="373"/>
                </a:cubicBezTo>
                <a:cubicBezTo>
                  <a:pt x="41" y="375"/>
                  <a:pt x="41" y="378"/>
                  <a:pt x="42" y="381"/>
                </a:cubicBezTo>
                <a:cubicBezTo>
                  <a:pt x="43" y="383"/>
                  <a:pt x="45" y="385"/>
                  <a:pt x="48" y="386"/>
                </a:cubicBezTo>
                <a:cubicBezTo>
                  <a:pt x="59" y="390"/>
                  <a:pt x="59" y="390"/>
                  <a:pt x="59" y="390"/>
                </a:cubicBezTo>
                <a:cubicBezTo>
                  <a:pt x="62" y="391"/>
                  <a:pt x="65" y="391"/>
                  <a:pt x="68" y="390"/>
                </a:cubicBezTo>
                <a:cubicBezTo>
                  <a:pt x="70" y="389"/>
                  <a:pt x="72" y="387"/>
                  <a:pt x="73" y="384"/>
                </a:cubicBezTo>
                <a:cubicBezTo>
                  <a:pt x="76" y="375"/>
                  <a:pt x="76" y="375"/>
                  <a:pt x="76" y="375"/>
                </a:cubicBezTo>
                <a:cubicBezTo>
                  <a:pt x="83" y="376"/>
                  <a:pt x="90" y="376"/>
                  <a:pt x="96" y="375"/>
                </a:cubicBezTo>
                <a:cubicBezTo>
                  <a:pt x="100" y="383"/>
                  <a:pt x="100" y="383"/>
                  <a:pt x="100" y="383"/>
                </a:cubicBezTo>
                <a:cubicBezTo>
                  <a:pt x="103" y="388"/>
                  <a:pt x="109" y="391"/>
                  <a:pt x="114" y="388"/>
                </a:cubicBezTo>
                <a:cubicBezTo>
                  <a:pt x="125" y="383"/>
                  <a:pt x="125" y="383"/>
                  <a:pt x="125" y="383"/>
                </a:cubicBezTo>
                <a:cubicBezTo>
                  <a:pt x="131" y="381"/>
                  <a:pt x="133" y="374"/>
                  <a:pt x="130" y="369"/>
                </a:cubicBezTo>
                <a:cubicBezTo>
                  <a:pt x="126" y="361"/>
                  <a:pt x="126" y="361"/>
                  <a:pt x="126" y="361"/>
                </a:cubicBezTo>
                <a:cubicBezTo>
                  <a:pt x="132" y="356"/>
                  <a:pt x="136" y="351"/>
                  <a:pt x="140" y="346"/>
                </a:cubicBezTo>
                <a:cubicBezTo>
                  <a:pt x="149" y="349"/>
                  <a:pt x="149" y="349"/>
                  <a:pt x="149" y="349"/>
                </a:cubicBezTo>
                <a:cubicBezTo>
                  <a:pt x="151" y="350"/>
                  <a:pt x="154" y="350"/>
                  <a:pt x="157" y="349"/>
                </a:cubicBezTo>
                <a:cubicBezTo>
                  <a:pt x="159" y="348"/>
                  <a:pt x="161" y="346"/>
                  <a:pt x="162" y="343"/>
                </a:cubicBezTo>
                <a:cubicBezTo>
                  <a:pt x="167" y="332"/>
                  <a:pt x="167" y="332"/>
                  <a:pt x="167" y="332"/>
                </a:cubicBezTo>
                <a:cubicBezTo>
                  <a:pt x="169" y="326"/>
                  <a:pt x="166" y="320"/>
                  <a:pt x="160" y="318"/>
                </a:cubicBezTo>
                <a:close/>
                <a:moveTo>
                  <a:pt x="101" y="346"/>
                </a:moveTo>
                <a:cubicBezTo>
                  <a:pt x="96" y="349"/>
                  <a:pt x="90" y="350"/>
                  <a:pt x="84" y="350"/>
                </a:cubicBezTo>
                <a:cubicBezTo>
                  <a:pt x="67" y="350"/>
                  <a:pt x="52" y="340"/>
                  <a:pt x="45" y="325"/>
                </a:cubicBezTo>
                <a:cubicBezTo>
                  <a:pt x="35" y="304"/>
                  <a:pt x="45" y="279"/>
                  <a:pt x="66" y="269"/>
                </a:cubicBezTo>
                <a:cubicBezTo>
                  <a:pt x="72" y="266"/>
                  <a:pt x="77" y="265"/>
                  <a:pt x="84" y="265"/>
                </a:cubicBezTo>
                <a:cubicBezTo>
                  <a:pt x="100" y="265"/>
                  <a:pt x="115" y="275"/>
                  <a:pt x="122" y="290"/>
                </a:cubicBezTo>
                <a:cubicBezTo>
                  <a:pt x="132" y="311"/>
                  <a:pt x="123" y="336"/>
                  <a:pt x="101" y="346"/>
                </a:cubicBezTo>
                <a:close/>
                <a:moveTo>
                  <a:pt x="266" y="349"/>
                </a:moveTo>
                <a:cubicBezTo>
                  <a:pt x="261" y="347"/>
                  <a:pt x="261" y="347"/>
                  <a:pt x="261" y="347"/>
                </a:cubicBezTo>
                <a:cubicBezTo>
                  <a:pt x="262" y="343"/>
                  <a:pt x="261" y="340"/>
                  <a:pt x="261" y="336"/>
                </a:cubicBezTo>
                <a:cubicBezTo>
                  <a:pt x="266" y="334"/>
                  <a:pt x="266" y="334"/>
                  <a:pt x="266" y="334"/>
                </a:cubicBezTo>
                <a:cubicBezTo>
                  <a:pt x="269" y="332"/>
                  <a:pt x="270" y="329"/>
                  <a:pt x="269" y="326"/>
                </a:cubicBezTo>
                <a:cubicBezTo>
                  <a:pt x="266" y="320"/>
                  <a:pt x="266" y="320"/>
                  <a:pt x="266" y="320"/>
                </a:cubicBezTo>
                <a:cubicBezTo>
                  <a:pt x="264" y="317"/>
                  <a:pt x="261" y="315"/>
                  <a:pt x="258" y="317"/>
                </a:cubicBezTo>
                <a:cubicBezTo>
                  <a:pt x="253" y="319"/>
                  <a:pt x="253" y="319"/>
                  <a:pt x="253" y="319"/>
                </a:cubicBezTo>
                <a:cubicBezTo>
                  <a:pt x="251" y="316"/>
                  <a:pt x="248" y="314"/>
                  <a:pt x="245" y="312"/>
                </a:cubicBezTo>
                <a:cubicBezTo>
                  <a:pt x="247" y="307"/>
                  <a:pt x="247" y="307"/>
                  <a:pt x="247" y="307"/>
                </a:cubicBezTo>
                <a:cubicBezTo>
                  <a:pt x="248" y="304"/>
                  <a:pt x="246" y="300"/>
                  <a:pt x="243" y="299"/>
                </a:cubicBezTo>
                <a:cubicBezTo>
                  <a:pt x="237" y="297"/>
                  <a:pt x="237" y="297"/>
                  <a:pt x="237" y="297"/>
                </a:cubicBezTo>
                <a:cubicBezTo>
                  <a:pt x="234" y="296"/>
                  <a:pt x="230" y="297"/>
                  <a:pt x="229" y="300"/>
                </a:cubicBezTo>
                <a:cubicBezTo>
                  <a:pt x="228" y="305"/>
                  <a:pt x="228" y="305"/>
                  <a:pt x="228" y="305"/>
                </a:cubicBezTo>
                <a:cubicBezTo>
                  <a:pt x="224" y="305"/>
                  <a:pt x="220" y="305"/>
                  <a:pt x="217" y="306"/>
                </a:cubicBezTo>
                <a:cubicBezTo>
                  <a:pt x="214" y="301"/>
                  <a:pt x="214" y="301"/>
                  <a:pt x="214" y="301"/>
                </a:cubicBezTo>
                <a:cubicBezTo>
                  <a:pt x="213" y="298"/>
                  <a:pt x="209" y="296"/>
                  <a:pt x="206" y="298"/>
                </a:cubicBezTo>
                <a:cubicBezTo>
                  <a:pt x="200" y="301"/>
                  <a:pt x="200" y="301"/>
                  <a:pt x="200" y="301"/>
                </a:cubicBezTo>
                <a:cubicBezTo>
                  <a:pt x="197" y="302"/>
                  <a:pt x="196" y="306"/>
                  <a:pt x="197" y="309"/>
                </a:cubicBezTo>
                <a:cubicBezTo>
                  <a:pt x="200" y="313"/>
                  <a:pt x="200" y="313"/>
                  <a:pt x="200" y="313"/>
                </a:cubicBezTo>
                <a:cubicBezTo>
                  <a:pt x="197" y="316"/>
                  <a:pt x="194" y="318"/>
                  <a:pt x="192" y="321"/>
                </a:cubicBezTo>
                <a:cubicBezTo>
                  <a:pt x="187" y="320"/>
                  <a:pt x="187" y="320"/>
                  <a:pt x="187" y="320"/>
                </a:cubicBezTo>
                <a:cubicBezTo>
                  <a:pt x="184" y="318"/>
                  <a:pt x="181" y="320"/>
                  <a:pt x="180" y="323"/>
                </a:cubicBezTo>
                <a:cubicBezTo>
                  <a:pt x="177" y="329"/>
                  <a:pt x="177" y="329"/>
                  <a:pt x="177" y="329"/>
                </a:cubicBezTo>
                <a:cubicBezTo>
                  <a:pt x="177" y="331"/>
                  <a:pt x="177" y="332"/>
                  <a:pt x="177" y="334"/>
                </a:cubicBezTo>
                <a:cubicBezTo>
                  <a:pt x="178" y="335"/>
                  <a:pt x="179" y="336"/>
                  <a:pt x="181" y="337"/>
                </a:cubicBezTo>
                <a:cubicBezTo>
                  <a:pt x="186" y="339"/>
                  <a:pt x="186" y="339"/>
                  <a:pt x="186" y="339"/>
                </a:cubicBezTo>
                <a:cubicBezTo>
                  <a:pt x="185" y="342"/>
                  <a:pt x="186" y="346"/>
                  <a:pt x="186" y="350"/>
                </a:cubicBezTo>
                <a:cubicBezTo>
                  <a:pt x="181" y="352"/>
                  <a:pt x="181" y="352"/>
                  <a:pt x="181" y="352"/>
                </a:cubicBezTo>
                <a:cubicBezTo>
                  <a:pt x="178" y="353"/>
                  <a:pt x="177" y="357"/>
                  <a:pt x="179" y="360"/>
                </a:cubicBezTo>
                <a:cubicBezTo>
                  <a:pt x="181" y="366"/>
                  <a:pt x="181" y="366"/>
                  <a:pt x="181" y="366"/>
                </a:cubicBezTo>
                <a:cubicBezTo>
                  <a:pt x="183" y="369"/>
                  <a:pt x="186" y="370"/>
                  <a:pt x="189" y="369"/>
                </a:cubicBezTo>
                <a:cubicBezTo>
                  <a:pt x="194" y="367"/>
                  <a:pt x="194" y="367"/>
                  <a:pt x="194" y="367"/>
                </a:cubicBezTo>
                <a:cubicBezTo>
                  <a:pt x="196" y="370"/>
                  <a:pt x="199" y="372"/>
                  <a:pt x="202" y="374"/>
                </a:cubicBezTo>
                <a:cubicBezTo>
                  <a:pt x="200" y="379"/>
                  <a:pt x="200" y="379"/>
                  <a:pt x="200" y="379"/>
                </a:cubicBezTo>
                <a:cubicBezTo>
                  <a:pt x="200" y="381"/>
                  <a:pt x="200" y="382"/>
                  <a:pt x="200" y="384"/>
                </a:cubicBezTo>
                <a:cubicBezTo>
                  <a:pt x="201" y="385"/>
                  <a:pt x="202" y="386"/>
                  <a:pt x="204" y="387"/>
                </a:cubicBezTo>
                <a:cubicBezTo>
                  <a:pt x="210" y="389"/>
                  <a:pt x="210" y="389"/>
                  <a:pt x="210" y="389"/>
                </a:cubicBezTo>
                <a:cubicBezTo>
                  <a:pt x="212" y="390"/>
                  <a:pt x="213" y="390"/>
                  <a:pt x="215" y="389"/>
                </a:cubicBezTo>
                <a:cubicBezTo>
                  <a:pt x="216" y="388"/>
                  <a:pt x="217" y="387"/>
                  <a:pt x="218" y="386"/>
                </a:cubicBezTo>
                <a:cubicBezTo>
                  <a:pt x="219" y="381"/>
                  <a:pt x="219" y="381"/>
                  <a:pt x="219" y="381"/>
                </a:cubicBezTo>
                <a:cubicBezTo>
                  <a:pt x="223" y="381"/>
                  <a:pt x="227" y="381"/>
                  <a:pt x="230" y="380"/>
                </a:cubicBezTo>
                <a:cubicBezTo>
                  <a:pt x="233" y="385"/>
                  <a:pt x="233" y="385"/>
                  <a:pt x="233" y="385"/>
                </a:cubicBezTo>
                <a:cubicBezTo>
                  <a:pt x="234" y="388"/>
                  <a:pt x="238" y="389"/>
                  <a:pt x="241" y="388"/>
                </a:cubicBezTo>
                <a:cubicBezTo>
                  <a:pt x="247" y="385"/>
                  <a:pt x="247" y="385"/>
                  <a:pt x="247" y="385"/>
                </a:cubicBezTo>
                <a:cubicBezTo>
                  <a:pt x="250" y="384"/>
                  <a:pt x="251" y="380"/>
                  <a:pt x="250" y="377"/>
                </a:cubicBezTo>
                <a:cubicBezTo>
                  <a:pt x="247" y="372"/>
                  <a:pt x="247" y="372"/>
                  <a:pt x="247" y="372"/>
                </a:cubicBezTo>
                <a:cubicBezTo>
                  <a:pt x="250" y="370"/>
                  <a:pt x="253" y="367"/>
                  <a:pt x="255" y="364"/>
                </a:cubicBezTo>
                <a:cubicBezTo>
                  <a:pt x="260" y="366"/>
                  <a:pt x="260" y="366"/>
                  <a:pt x="260" y="366"/>
                </a:cubicBezTo>
                <a:cubicBezTo>
                  <a:pt x="261" y="367"/>
                  <a:pt x="263" y="367"/>
                  <a:pt x="264" y="366"/>
                </a:cubicBezTo>
                <a:cubicBezTo>
                  <a:pt x="266" y="365"/>
                  <a:pt x="267" y="364"/>
                  <a:pt x="267" y="363"/>
                </a:cubicBezTo>
                <a:cubicBezTo>
                  <a:pt x="270" y="356"/>
                  <a:pt x="270" y="356"/>
                  <a:pt x="270" y="356"/>
                </a:cubicBezTo>
                <a:cubicBezTo>
                  <a:pt x="271" y="353"/>
                  <a:pt x="269" y="350"/>
                  <a:pt x="266" y="349"/>
                </a:cubicBezTo>
                <a:close/>
                <a:moveTo>
                  <a:pt x="233" y="364"/>
                </a:moveTo>
                <a:cubicBezTo>
                  <a:pt x="230" y="366"/>
                  <a:pt x="227" y="366"/>
                  <a:pt x="224" y="366"/>
                </a:cubicBezTo>
                <a:cubicBezTo>
                  <a:pt x="214" y="366"/>
                  <a:pt x="206" y="361"/>
                  <a:pt x="202" y="353"/>
                </a:cubicBezTo>
                <a:cubicBezTo>
                  <a:pt x="197" y="341"/>
                  <a:pt x="202" y="327"/>
                  <a:pt x="214" y="321"/>
                </a:cubicBezTo>
                <a:cubicBezTo>
                  <a:pt x="217" y="320"/>
                  <a:pt x="220" y="319"/>
                  <a:pt x="223" y="319"/>
                </a:cubicBezTo>
                <a:cubicBezTo>
                  <a:pt x="233" y="319"/>
                  <a:pt x="241" y="325"/>
                  <a:pt x="245" y="333"/>
                </a:cubicBezTo>
                <a:cubicBezTo>
                  <a:pt x="250" y="345"/>
                  <a:pt x="245" y="359"/>
                  <a:pt x="233" y="364"/>
                </a:cubicBezTo>
                <a:close/>
                <a:moveTo>
                  <a:pt x="378" y="160"/>
                </a:moveTo>
                <a:cubicBezTo>
                  <a:pt x="364" y="155"/>
                  <a:pt x="364" y="155"/>
                  <a:pt x="364" y="155"/>
                </a:cubicBezTo>
                <a:cubicBezTo>
                  <a:pt x="365" y="144"/>
                  <a:pt x="364" y="133"/>
                  <a:pt x="362" y="122"/>
                </a:cubicBezTo>
                <a:cubicBezTo>
                  <a:pt x="377" y="115"/>
                  <a:pt x="377" y="115"/>
                  <a:pt x="377" y="115"/>
                </a:cubicBezTo>
                <a:cubicBezTo>
                  <a:pt x="386" y="111"/>
                  <a:pt x="390" y="100"/>
                  <a:pt x="386" y="91"/>
                </a:cubicBezTo>
                <a:cubicBezTo>
                  <a:pt x="377" y="73"/>
                  <a:pt x="377" y="73"/>
                  <a:pt x="377" y="73"/>
                </a:cubicBezTo>
                <a:cubicBezTo>
                  <a:pt x="373" y="64"/>
                  <a:pt x="362" y="60"/>
                  <a:pt x="353" y="64"/>
                </a:cubicBezTo>
                <a:cubicBezTo>
                  <a:pt x="339" y="71"/>
                  <a:pt x="339" y="71"/>
                  <a:pt x="339" y="71"/>
                </a:cubicBezTo>
                <a:cubicBezTo>
                  <a:pt x="332" y="62"/>
                  <a:pt x="323" y="54"/>
                  <a:pt x="314" y="48"/>
                </a:cubicBezTo>
                <a:cubicBezTo>
                  <a:pt x="320" y="33"/>
                  <a:pt x="320" y="33"/>
                  <a:pt x="320" y="33"/>
                </a:cubicBezTo>
                <a:cubicBezTo>
                  <a:pt x="323" y="24"/>
                  <a:pt x="319" y="13"/>
                  <a:pt x="309" y="10"/>
                </a:cubicBezTo>
                <a:cubicBezTo>
                  <a:pt x="290" y="3"/>
                  <a:pt x="290" y="3"/>
                  <a:pt x="290" y="3"/>
                </a:cubicBezTo>
                <a:cubicBezTo>
                  <a:pt x="281" y="0"/>
                  <a:pt x="271" y="5"/>
                  <a:pt x="267" y="14"/>
                </a:cubicBezTo>
                <a:cubicBezTo>
                  <a:pt x="262" y="29"/>
                  <a:pt x="262" y="29"/>
                  <a:pt x="262" y="29"/>
                </a:cubicBezTo>
                <a:cubicBezTo>
                  <a:pt x="251" y="27"/>
                  <a:pt x="240" y="28"/>
                  <a:pt x="229" y="30"/>
                </a:cubicBezTo>
                <a:cubicBezTo>
                  <a:pt x="222" y="15"/>
                  <a:pt x="222" y="15"/>
                  <a:pt x="222" y="15"/>
                </a:cubicBezTo>
                <a:cubicBezTo>
                  <a:pt x="218" y="6"/>
                  <a:pt x="207" y="2"/>
                  <a:pt x="198" y="7"/>
                </a:cubicBezTo>
                <a:cubicBezTo>
                  <a:pt x="180" y="15"/>
                  <a:pt x="180" y="15"/>
                  <a:pt x="180" y="15"/>
                </a:cubicBezTo>
                <a:cubicBezTo>
                  <a:pt x="171" y="19"/>
                  <a:pt x="167" y="30"/>
                  <a:pt x="171" y="39"/>
                </a:cubicBezTo>
                <a:cubicBezTo>
                  <a:pt x="178" y="53"/>
                  <a:pt x="178" y="53"/>
                  <a:pt x="178" y="53"/>
                </a:cubicBezTo>
                <a:cubicBezTo>
                  <a:pt x="169" y="60"/>
                  <a:pt x="161" y="69"/>
                  <a:pt x="155" y="78"/>
                </a:cubicBezTo>
                <a:cubicBezTo>
                  <a:pt x="140" y="72"/>
                  <a:pt x="140" y="72"/>
                  <a:pt x="140" y="72"/>
                </a:cubicBezTo>
                <a:cubicBezTo>
                  <a:pt x="131" y="69"/>
                  <a:pt x="120" y="74"/>
                  <a:pt x="117" y="83"/>
                </a:cubicBezTo>
                <a:cubicBezTo>
                  <a:pt x="110" y="102"/>
                  <a:pt x="110" y="102"/>
                  <a:pt x="110" y="102"/>
                </a:cubicBezTo>
                <a:cubicBezTo>
                  <a:pt x="109" y="106"/>
                  <a:pt x="109" y="111"/>
                  <a:pt x="111" y="116"/>
                </a:cubicBezTo>
                <a:cubicBezTo>
                  <a:pt x="113" y="120"/>
                  <a:pt x="116" y="123"/>
                  <a:pt x="121" y="125"/>
                </a:cubicBezTo>
                <a:cubicBezTo>
                  <a:pt x="136" y="130"/>
                  <a:pt x="136" y="130"/>
                  <a:pt x="136" y="130"/>
                </a:cubicBezTo>
                <a:cubicBezTo>
                  <a:pt x="135" y="141"/>
                  <a:pt x="135" y="152"/>
                  <a:pt x="137" y="163"/>
                </a:cubicBezTo>
                <a:cubicBezTo>
                  <a:pt x="123" y="170"/>
                  <a:pt x="123" y="170"/>
                  <a:pt x="123" y="170"/>
                </a:cubicBezTo>
                <a:cubicBezTo>
                  <a:pt x="114" y="174"/>
                  <a:pt x="110" y="185"/>
                  <a:pt x="114" y="194"/>
                </a:cubicBezTo>
                <a:cubicBezTo>
                  <a:pt x="122" y="212"/>
                  <a:pt x="122" y="212"/>
                  <a:pt x="122" y="212"/>
                </a:cubicBezTo>
                <a:cubicBezTo>
                  <a:pt x="126" y="221"/>
                  <a:pt x="137" y="225"/>
                  <a:pt x="146" y="221"/>
                </a:cubicBezTo>
                <a:cubicBezTo>
                  <a:pt x="161" y="214"/>
                  <a:pt x="161" y="214"/>
                  <a:pt x="161" y="214"/>
                </a:cubicBezTo>
                <a:cubicBezTo>
                  <a:pt x="168" y="223"/>
                  <a:pt x="176" y="231"/>
                  <a:pt x="185" y="237"/>
                </a:cubicBezTo>
                <a:cubicBezTo>
                  <a:pt x="179" y="252"/>
                  <a:pt x="179" y="252"/>
                  <a:pt x="179" y="252"/>
                </a:cubicBezTo>
                <a:cubicBezTo>
                  <a:pt x="178" y="256"/>
                  <a:pt x="178" y="261"/>
                  <a:pt x="180" y="266"/>
                </a:cubicBezTo>
                <a:cubicBezTo>
                  <a:pt x="182" y="270"/>
                  <a:pt x="185" y="273"/>
                  <a:pt x="190" y="275"/>
                </a:cubicBezTo>
                <a:cubicBezTo>
                  <a:pt x="209" y="282"/>
                  <a:pt x="209" y="282"/>
                  <a:pt x="209" y="282"/>
                </a:cubicBezTo>
                <a:cubicBezTo>
                  <a:pt x="213" y="284"/>
                  <a:pt x="218" y="283"/>
                  <a:pt x="223" y="281"/>
                </a:cubicBezTo>
                <a:cubicBezTo>
                  <a:pt x="227" y="279"/>
                  <a:pt x="230" y="276"/>
                  <a:pt x="232" y="271"/>
                </a:cubicBezTo>
                <a:cubicBezTo>
                  <a:pt x="238" y="256"/>
                  <a:pt x="238" y="256"/>
                  <a:pt x="238" y="256"/>
                </a:cubicBezTo>
                <a:cubicBezTo>
                  <a:pt x="248" y="258"/>
                  <a:pt x="260" y="257"/>
                  <a:pt x="271" y="255"/>
                </a:cubicBezTo>
                <a:cubicBezTo>
                  <a:pt x="277" y="270"/>
                  <a:pt x="277" y="270"/>
                  <a:pt x="277" y="270"/>
                </a:cubicBezTo>
                <a:cubicBezTo>
                  <a:pt x="281" y="279"/>
                  <a:pt x="292" y="283"/>
                  <a:pt x="301" y="278"/>
                </a:cubicBezTo>
                <a:cubicBezTo>
                  <a:pt x="319" y="270"/>
                  <a:pt x="319" y="270"/>
                  <a:pt x="319" y="270"/>
                </a:cubicBezTo>
                <a:cubicBezTo>
                  <a:pt x="328" y="266"/>
                  <a:pt x="332" y="255"/>
                  <a:pt x="328" y="246"/>
                </a:cubicBezTo>
                <a:cubicBezTo>
                  <a:pt x="322" y="232"/>
                  <a:pt x="322" y="232"/>
                  <a:pt x="322" y="232"/>
                </a:cubicBezTo>
                <a:cubicBezTo>
                  <a:pt x="330" y="225"/>
                  <a:pt x="338" y="216"/>
                  <a:pt x="344" y="207"/>
                </a:cubicBezTo>
                <a:cubicBezTo>
                  <a:pt x="359" y="213"/>
                  <a:pt x="359" y="213"/>
                  <a:pt x="359" y="213"/>
                </a:cubicBezTo>
                <a:cubicBezTo>
                  <a:pt x="364" y="215"/>
                  <a:pt x="368" y="214"/>
                  <a:pt x="373" y="212"/>
                </a:cubicBezTo>
                <a:cubicBezTo>
                  <a:pt x="377" y="210"/>
                  <a:pt x="380" y="207"/>
                  <a:pt x="382" y="202"/>
                </a:cubicBezTo>
                <a:cubicBezTo>
                  <a:pt x="389" y="183"/>
                  <a:pt x="389" y="183"/>
                  <a:pt x="389" y="183"/>
                </a:cubicBezTo>
                <a:cubicBezTo>
                  <a:pt x="393" y="174"/>
                  <a:pt x="388" y="164"/>
                  <a:pt x="378" y="160"/>
                </a:cubicBezTo>
                <a:close/>
                <a:moveTo>
                  <a:pt x="279" y="207"/>
                </a:moveTo>
                <a:cubicBezTo>
                  <a:pt x="270" y="212"/>
                  <a:pt x="260" y="214"/>
                  <a:pt x="250" y="214"/>
                </a:cubicBezTo>
                <a:cubicBezTo>
                  <a:pt x="222" y="214"/>
                  <a:pt x="197" y="197"/>
                  <a:pt x="185" y="172"/>
                </a:cubicBezTo>
                <a:cubicBezTo>
                  <a:pt x="169" y="137"/>
                  <a:pt x="184" y="94"/>
                  <a:pt x="220" y="78"/>
                </a:cubicBezTo>
                <a:cubicBezTo>
                  <a:pt x="229" y="74"/>
                  <a:pt x="239" y="71"/>
                  <a:pt x="250" y="71"/>
                </a:cubicBezTo>
                <a:cubicBezTo>
                  <a:pt x="277" y="71"/>
                  <a:pt x="303" y="88"/>
                  <a:pt x="314" y="113"/>
                </a:cubicBezTo>
                <a:cubicBezTo>
                  <a:pt x="331" y="148"/>
                  <a:pt x="315" y="191"/>
                  <a:pt x="279" y="20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8678" name="稻壳儿小白白(http://dwz.cn/Wu2UP)"/>
          <p:cNvSpPr>
            <a:spLocks noChangeArrowheads="1"/>
          </p:cNvSpPr>
          <p:nvPr/>
        </p:nvSpPr>
        <p:spPr bwMode="auto">
          <a:xfrm>
            <a:off x="6049010" y="7759065"/>
            <a:ext cx="945515" cy="977900"/>
          </a:xfrm>
          <a:prstGeom prst="ellipse">
            <a:avLst/>
          </a:prstGeom>
          <a:solidFill>
            <a:srgbClr val="117A6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1" hangingPunct="1"/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sym typeface="Arial" panose="020B0604020202020204" pitchFamily="34" charset="0"/>
            </a:endParaRPr>
          </a:p>
        </p:txBody>
      </p:sp>
      <p:pic>
        <p:nvPicPr>
          <p:cNvPr id="28679" name="稻壳儿小白白(http://dwz.cn/Wu2UP)"/>
          <p:cNvPicPr>
            <a:picLocks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0180" y="4181475"/>
            <a:ext cx="3437890" cy="407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80" name="稻壳儿小白白(http://dwz.cn/Wu2UP)"/>
          <p:cNvSpPr/>
          <p:nvPr/>
        </p:nvSpPr>
        <p:spPr bwMode="auto">
          <a:xfrm>
            <a:off x="5322570" y="7011670"/>
            <a:ext cx="2400935" cy="2479040"/>
          </a:xfrm>
          <a:custGeom>
            <a:avLst/>
            <a:gdLst>
              <a:gd name="T0" fmla="*/ 2023221760 w 500"/>
              <a:gd name="T1" fmla="*/ 2147483647 h 500"/>
              <a:gd name="T2" fmla="*/ 0 w 500"/>
              <a:gd name="T3" fmla="*/ 2018706739 h 500"/>
              <a:gd name="T4" fmla="*/ 2023221760 w 500"/>
              <a:gd name="T5" fmla="*/ 0 h 500"/>
              <a:gd name="T6" fmla="*/ 2147483647 w 500"/>
              <a:gd name="T7" fmla="*/ 161495175 h 500"/>
              <a:gd name="T8" fmla="*/ 2147483647 w 500"/>
              <a:gd name="T9" fmla="*/ 605612590 h 500"/>
              <a:gd name="T10" fmla="*/ 2023221760 w 500"/>
              <a:gd name="T11" fmla="*/ 516789107 h 500"/>
              <a:gd name="T12" fmla="*/ 517944202 w 500"/>
              <a:gd name="T13" fmla="*/ 2018706739 h 500"/>
              <a:gd name="T14" fmla="*/ 2023221760 w 500"/>
              <a:gd name="T15" fmla="*/ 2147483647 h 500"/>
              <a:gd name="T16" fmla="*/ 2147483647 w 500"/>
              <a:gd name="T17" fmla="*/ 2018706739 h 500"/>
              <a:gd name="T18" fmla="*/ 2147483647 w 500"/>
              <a:gd name="T19" fmla="*/ 1324270666 h 500"/>
              <a:gd name="T20" fmla="*/ 2147483647 w 500"/>
              <a:gd name="T21" fmla="*/ 920529887 h 500"/>
              <a:gd name="T22" fmla="*/ 2147483647 w 500"/>
              <a:gd name="T23" fmla="*/ 2018706739 h 500"/>
              <a:gd name="T24" fmla="*/ 2023221760 w 500"/>
              <a:gd name="T25" fmla="*/ 2147483647 h 500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500" h="500">
                <a:moveTo>
                  <a:pt x="250" y="500"/>
                </a:moveTo>
                <a:cubicBezTo>
                  <a:pt x="112" y="500"/>
                  <a:pt x="0" y="388"/>
                  <a:pt x="0" y="250"/>
                </a:cubicBezTo>
                <a:cubicBezTo>
                  <a:pt x="0" y="112"/>
                  <a:pt x="112" y="0"/>
                  <a:pt x="250" y="0"/>
                </a:cubicBezTo>
                <a:cubicBezTo>
                  <a:pt x="285" y="0"/>
                  <a:pt x="318" y="7"/>
                  <a:pt x="348" y="20"/>
                </a:cubicBezTo>
                <a:cubicBezTo>
                  <a:pt x="311" y="75"/>
                  <a:pt x="311" y="75"/>
                  <a:pt x="311" y="75"/>
                </a:cubicBezTo>
                <a:cubicBezTo>
                  <a:pt x="291" y="68"/>
                  <a:pt x="271" y="64"/>
                  <a:pt x="250" y="64"/>
                </a:cubicBezTo>
                <a:cubicBezTo>
                  <a:pt x="147" y="64"/>
                  <a:pt x="64" y="147"/>
                  <a:pt x="64" y="250"/>
                </a:cubicBezTo>
                <a:cubicBezTo>
                  <a:pt x="64" y="352"/>
                  <a:pt x="147" y="435"/>
                  <a:pt x="250" y="435"/>
                </a:cubicBezTo>
                <a:cubicBezTo>
                  <a:pt x="352" y="435"/>
                  <a:pt x="435" y="352"/>
                  <a:pt x="435" y="250"/>
                </a:cubicBezTo>
                <a:cubicBezTo>
                  <a:pt x="435" y="219"/>
                  <a:pt x="427" y="189"/>
                  <a:pt x="414" y="164"/>
                </a:cubicBezTo>
                <a:cubicBezTo>
                  <a:pt x="460" y="114"/>
                  <a:pt x="460" y="114"/>
                  <a:pt x="460" y="114"/>
                </a:cubicBezTo>
                <a:cubicBezTo>
                  <a:pt x="485" y="153"/>
                  <a:pt x="500" y="200"/>
                  <a:pt x="500" y="250"/>
                </a:cubicBezTo>
                <a:cubicBezTo>
                  <a:pt x="500" y="388"/>
                  <a:pt x="388" y="500"/>
                  <a:pt x="250" y="500"/>
                </a:cubicBezTo>
                <a:close/>
              </a:path>
            </a:pathLst>
          </a:custGeom>
          <a:solidFill>
            <a:srgbClr val="117A6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8681" name="稻壳儿小白白(http://dwz.cn/Wu2UP)"/>
          <p:cNvSpPr/>
          <p:nvPr/>
        </p:nvSpPr>
        <p:spPr bwMode="auto">
          <a:xfrm>
            <a:off x="4685030" y="6353175"/>
            <a:ext cx="3673475" cy="3794125"/>
          </a:xfrm>
          <a:custGeom>
            <a:avLst/>
            <a:gdLst>
              <a:gd name="T0" fmla="*/ 2147483647 w 765"/>
              <a:gd name="T1" fmla="*/ 2147483647 h 765"/>
              <a:gd name="T2" fmla="*/ 0 w 765"/>
              <a:gd name="T3" fmla="*/ 2147483647 h 765"/>
              <a:gd name="T4" fmla="*/ 2147483647 w 765"/>
              <a:gd name="T5" fmla="*/ 0 h 765"/>
              <a:gd name="T6" fmla="*/ 2147483647 w 765"/>
              <a:gd name="T7" fmla="*/ 363713017 h 765"/>
              <a:gd name="T8" fmla="*/ 2147483647 w 765"/>
              <a:gd name="T9" fmla="*/ 751673759 h 765"/>
              <a:gd name="T10" fmla="*/ 2147483647 w 765"/>
              <a:gd name="T11" fmla="*/ 468783645 h 765"/>
              <a:gd name="T12" fmla="*/ 1238426793 w 765"/>
              <a:gd name="T13" fmla="*/ 1236622553 h 765"/>
              <a:gd name="T14" fmla="*/ 469469966 w 765"/>
              <a:gd name="T15" fmla="*/ 2147483647 h 765"/>
              <a:gd name="T16" fmla="*/ 1238426793 w 765"/>
              <a:gd name="T17" fmla="*/ 2147483647 h 765"/>
              <a:gd name="T18" fmla="*/ 2147483647 w 765"/>
              <a:gd name="T19" fmla="*/ 2147483647 h 765"/>
              <a:gd name="T20" fmla="*/ 2147483647 w 765"/>
              <a:gd name="T21" fmla="*/ 2147483647 h 765"/>
              <a:gd name="T22" fmla="*/ 2147483647 w 765"/>
              <a:gd name="T23" fmla="*/ 2147483647 h 765"/>
              <a:gd name="T24" fmla="*/ 2147483647 w 765"/>
              <a:gd name="T25" fmla="*/ 1503344674 h 765"/>
              <a:gd name="T26" fmla="*/ 2147483647 w 765"/>
              <a:gd name="T27" fmla="*/ 1155796806 h 765"/>
              <a:gd name="T28" fmla="*/ 2147483647 w 765"/>
              <a:gd name="T29" fmla="*/ 2147483647 h 765"/>
              <a:gd name="T30" fmla="*/ 2147483647 w 765"/>
              <a:gd name="T31" fmla="*/ 2147483647 h 765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765" h="765">
                <a:moveTo>
                  <a:pt x="383" y="765"/>
                </a:moveTo>
                <a:cubicBezTo>
                  <a:pt x="171" y="765"/>
                  <a:pt x="0" y="594"/>
                  <a:pt x="0" y="383"/>
                </a:cubicBezTo>
                <a:cubicBezTo>
                  <a:pt x="0" y="171"/>
                  <a:pt x="171" y="0"/>
                  <a:pt x="383" y="0"/>
                </a:cubicBezTo>
                <a:cubicBezTo>
                  <a:pt x="447" y="0"/>
                  <a:pt x="508" y="16"/>
                  <a:pt x="562" y="45"/>
                </a:cubicBezTo>
                <a:cubicBezTo>
                  <a:pt x="529" y="93"/>
                  <a:pt x="529" y="93"/>
                  <a:pt x="529" y="93"/>
                </a:cubicBezTo>
                <a:cubicBezTo>
                  <a:pt x="485" y="71"/>
                  <a:pt x="435" y="58"/>
                  <a:pt x="383" y="58"/>
                </a:cubicBezTo>
                <a:cubicBezTo>
                  <a:pt x="293" y="59"/>
                  <a:pt x="212" y="95"/>
                  <a:pt x="153" y="153"/>
                </a:cubicBezTo>
                <a:cubicBezTo>
                  <a:pt x="95" y="212"/>
                  <a:pt x="59" y="293"/>
                  <a:pt x="58" y="383"/>
                </a:cubicBezTo>
                <a:cubicBezTo>
                  <a:pt x="59" y="472"/>
                  <a:pt x="95" y="553"/>
                  <a:pt x="153" y="612"/>
                </a:cubicBezTo>
                <a:cubicBezTo>
                  <a:pt x="212" y="671"/>
                  <a:pt x="293" y="707"/>
                  <a:pt x="383" y="707"/>
                </a:cubicBezTo>
                <a:cubicBezTo>
                  <a:pt x="472" y="707"/>
                  <a:pt x="553" y="671"/>
                  <a:pt x="612" y="612"/>
                </a:cubicBezTo>
                <a:cubicBezTo>
                  <a:pt x="671" y="553"/>
                  <a:pt x="707" y="472"/>
                  <a:pt x="707" y="383"/>
                </a:cubicBezTo>
                <a:cubicBezTo>
                  <a:pt x="707" y="309"/>
                  <a:pt x="682" y="240"/>
                  <a:pt x="640" y="186"/>
                </a:cubicBezTo>
                <a:cubicBezTo>
                  <a:pt x="680" y="143"/>
                  <a:pt x="680" y="143"/>
                  <a:pt x="680" y="143"/>
                </a:cubicBezTo>
                <a:cubicBezTo>
                  <a:pt x="733" y="208"/>
                  <a:pt x="765" y="292"/>
                  <a:pt x="765" y="383"/>
                </a:cubicBezTo>
                <a:cubicBezTo>
                  <a:pt x="765" y="594"/>
                  <a:pt x="594" y="765"/>
                  <a:pt x="383" y="765"/>
                </a:cubicBezTo>
                <a:close/>
              </a:path>
            </a:pathLst>
          </a:custGeom>
          <a:solidFill>
            <a:srgbClr val="117A6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8682" name="稻壳儿小白白(http://dwz.cn/Wu2UP)"/>
          <p:cNvSpPr/>
          <p:nvPr/>
        </p:nvSpPr>
        <p:spPr bwMode="auto">
          <a:xfrm>
            <a:off x="4033520" y="5676900"/>
            <a:ext cx="4981575" cy="5142865"/>
          </a:xfrm>
          <a:custGeom>
            <a:avLst/>
            <a:gdLst>
              <a:gd name="T0" fmla="*/ 2147483647 w 1038"/>
              <a:gd name="T1" fmla="*/ 0 h 1037"/>
              <a:gd name="T2" fmla="*/ 2147483647 w 1038"/>
              <a:gd name="T3" fmla="*/ 549545145 h 1037"/>
              <a:gd name="T4" fmla="*/ 2147483647 w 1038"/>
              <a:gd name="T5" fmla="*/ 961703292 h 1037"/>
              <a:gd name="T6" fmla="*/ 2147483647 w 1038"/>
              <a:gd name="T7" fmla="*/ 501055449 h 1037"/>
              <a:gd name="T8" fmla="*/ 1584336690 w 1038"/>
              <a:gd name="T9" fmla="*/ 1583978716 h 1037"/>
              <a:gd name="T10" fmla="*/ 501168889 w 1038"/>
              <a:gd name="T11" fmla="*/ 2147483647 h 1037"/>
              <a:gd name="T12" fmla="*/ 1584336690 w 1038"/>
              <a:gd name="T13" fmla="*/ 2147483647 h 1037"/>
              <a:gd name="T14" fmla="*/ 2147483647 w 1038"/>
              <a:gd name="T15" fmla="*/ 2147483647 h 1037"/>
              <a:gd name="T16" fmla="*/ 2147483647 w 1038"/>
              <a:gd name="T17" fmla="*/ 2147483647 h 1037"/>
              <a:gd name="T18" fmla="*/ 2147483647 w 1038"/>
              <a:gd name="T19" fmla="*/ 2147483647 h 1037"/>
              <a:gd name="T20" fmla="*/ 2147483647 w 1038"/>
              <a:gd name="T21" fmla="*/ 1810263014 h 1037"/>
              <a:gd name="T22" fmla="*/ 2147483647 w 1038"/>
              <a:gd name="T23" fmla="*/ 1438512472 h 1037"/>
              <a:gd name="T24" fmla="*/ 2147483647 w 1038"/>
              <a:gd name="T25" fmla="*/ 2147483647 h 1037"/>
              <a:gd name="T26" fmla="*/ 2147483647 w 1038"/>
              <a:gd name="T27" fmla="*/ 2147483647 h 1037"/>
              <a:gd name="T28" fmla="*/ 0 w 1038"/>
              <a:gd name="T29" fmla="*/ 2147483647 h 1037"/>
              <a:gd name="T30" fmla="*/ 2147483647 w 1038"/>
              <a:gd name="T31" fmla="*/ 0 h 1037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1038" h="1037">
                <a:moveTo>
                  <a:pt x="519" y="0"/>
                </a:moveTo>
                <a:cubicBezTo>
                  <a:pt x="612" y="0"/>
                  <a:pt x="700" y="25"/>
                  <a:pt x="775" y="68"/>
                </a:cubicBezTo>
                <a:cubicBezTo>
                  <a:pt x="740" y="119"/>
                  <a:pt x="740" y="119"/>
                  <a:pt x="740" y="119"/>
                </a:cubicBezTo>
                <a:cubicBezTo>
                  <a:pt x="675" y="83"/>
                  <a:pt x="599" y="62"/>
                  <a:pt x="519" y="62"/>
                </a:cubicBezTo>
                <a:cubicBezTo>
                  <a:pt x="392" y="62"/>
                  <a:pt x="278" y="113"/>
                  <a:pt x="196" y="196"/>
                </a:cubicBezTo>
                <a:cubicBezTo>
                  <a:pt x="113" y="278"/>
                  <a:pt x="62" y="392"/>
                  <a:pt x="62" y="519"/>
                </a:cubicBezTo>
                <a:cubicBezTo>
                  <a:pt x="62" y="645"/>
                  <a:pt x="113" y="759"/>
                  <a:pt x="196" y="842"/>
                </a:cubicBezTo>
                <a:cubicBezTo>
                  <a:pt x="278" y="925"/>
                  <a:pt x="392" y="976"/>
                  <a:pt x="519" y="976"/>
                </a:cubicBezTo>
                <a:cubicBezTo>
                  <a:pt x="645" y="976"/>
                  <a:pt x="759" y="925"/>
                  <a:pt x="842" y="842"/>
                </a:cubicBezTo>
                <a:cubicBezTo>
                  <a:pt x="925" y="759"/>
                  <a:pt x="976" y="645"/>
                  <a:pt x="976" y="519"/>
                </a:cubicBezTo>
                <a:cubicBezTo>
                  <a:pt x="976" y="406"/>
                  <a:pt x="935" y="303"/>
                  <a:pt x="867" y="224"/>
                </a:cubicBezTo>
                <a:cubicBezTo>
                  <a:pt x="910" y="178"/>
                  <a:pt x="910" y="178"/>
                  <a:pt x="910" y="178"/>
                </a:cubicBezTo>
                <a:cubicBezTo>
                  <a:pt x="989" y="269"/>
                  <a:pt x="1037" y="388"/>
                  <a:pt x="1038" y="519"/>
                </a:cubicBezTo>
                <a:cubicBezTo>
                  <a:pt x="1037" y="805"/>
                  <a:pt x="805" y="1037"/>
                  <a:pt x="519" y="1037"/>
                </a:cubicBezTo>
                <a:cubicBezTo>
                  <a:pt x="232" y="1037"/>
                  <a:pt x="0" y="805"/>
                  <a:pt x="0" y="519"/>
                </a:cubicBezTo>
                <a:cubicBezTo>
                  <a:pt x="0" y="232"/>
                  <a:pt x="232" y="0"/>
                  <a:pt x="519" y="0"/>
                </a:cubicBezTo>
                <a:close/>
              </a:path>
            </a:pathLst>
          </a:custGeom>
          <a:solidFill>
            <a:srgbClr val="117A6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28683" name="稻壳儿小白白(http://dwz.cn/Wu2UP)"/>
          <p:cNvCxnSpPr>
            <a:cxnSpLocks noChangeShapeType="1"/>
          </p:cNvCxnSpPr>
          <p:nvPr/>
        </p:nvCxnSpPr>
        <p:spPr bwMode="auto">
          <a:xfrm>
            <a:off x="11212195" y="6635115"/>
            <a:ext cx="717550" cy="0"/>
          </a:xfrm>
          <a:prstGeom prst="straightConnector1">
            <a:avLst/>
          </a:prstGeom>
          <a:noFill/>
          <a:ln w="9525">
            <a:solidFill>
              <a:srgbClr val="C1C7D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684" name="稻壳儿小白白(http://dwz.cn/Wu2UP)"/>
          <p:cNvCxnSpPr>
            <a:cxnSpLocks noChangeShapeType="1"/>
          </p:cNvCxnSpPr>
          <p:nvPr/>
        </p:nvCxnSpPr>
        <p:spPr bwMode="auto">
          <a:xfrm>
            <a:off x="11212195" y="9080500"/>
            <a:ext cx="717550" cy="0"/>
          </a:xfrm>
          <a:prstGeom prst="straightConnector1">
            <a:avLst/>
          </a:prstGeom>
          <a:noFill/>
          <a:ln w="9525">
            <a:solidFill>
              <a:srgbClr val="C1C7D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28685" name="稻壳儿小白白(http://dwz.cn/Wu2UP)"/>
          <p:cNvGrpSpPr/>
          <p:nvPr/>
        </p:nvGrpSpPr>
        <p:grpSpPr bwMode="auto">
          <a:xfrm rot="0">
            <a:off x="11212195" y="4364355"/>
            <a:ext cx="717550" cy="7031990"/>
            <a:chOff x="0" y="0"/>
            <a:chExt cx="637913" cy="6047288"/>
          </a:xfrm>
        </p:grpSpPr>
        <p:cxnSp>
          <p:nvCxnSpPr>
            <p:cNvPr id="28703" name="稻壳儿小白白(http://dwz.cn/Wu2UP)"/>
            <p:cNvCxnSpPr>
              <a:cxnSpLocks noChangeShapeType="1"/>
            </p:cNvCxnSpPr>
            <p:nvPr/>
          </p:nvCxnSpPr>
          <p:spPr bwMode="auto">
            <a:xfrm>
              <a:off x="0" y="0"/>
              <a:ext cx="637913" cy="0"/>
            </a:xfrm>
            <a:prstGeom prst="straightConnector1">
              <a:avLst/>
            </a:prstGeom>
            <a:noFill/>
            <a:ln w="9525">
              <a:solidFill>
                <a:srgbClr val="C1C7D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704" name="稻壳儿小白白(http://dwz.cn/Wu2UP)"/>
            <p:cNvCxnSpPr>
              <a:cxnSpLocks noChangeShapeType="1"/>
            </p:cNvCxnSpPr>
            <p:nvPr/>
          </p:nvCxnSpPr>
          <p:spPr bwMode="auto">
            <a:xfrm flipV="1">
              <a:off x="0" y="6047288"/>
              <a:ext cx="637913" cy="0"/>
            </a:xfrm>
            <a:prstGeom prst="straightConnector1">
              <a:avLst/>
            </a:prstGeom>
            <a:noFill/>
            <a:ln w="9525">
              <a:solidFill>
                <a:srgbClr val="C1C7D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28686" name="稻壳儿小白白(http://dwz.cn/Wu2UP)"/>
          <p:cNvSpPr>
            <a:spLocks noChangeArrowheads="1"/>
          </p:cNvSpPr>
          <p:nvPr/>
        </p:nvSpPr>
        <p:spPr bwMode="auto">
          <a:xfrm>
            <a:off x="12133580" y="8097520"/>
            <a:ext cx="1532890" cy="1586865"/>
          </a:xfrm>
          <a:prstGeom prst="ellipse">
            <a:avLst/>
          </a:prstGeom>
          <a:solidFill>
            <a:srgbClr val="117A6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1" hangingPunct="1"/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sym typeface="Arial" panose="020B0604020202020204" pitchFamily="34" charset="0"/>
            </a:endParaRPr>
          </a:p>
        </p:txBody>
      </p:sp>
      <p:sp>
        <p:nvSpPr>
          <p:cNvPr id="28687" name="稻壳儿小白白(http://dwz.cn/Wu2UP)"/>
          <p:cNvSpPr>
            <a:spLocks noEditPoints="1"/>
          </p:cNvSpPr>
          <p:nvPr/>
        </p:nvSpPr>
        <p:spPr bwMode="auto">
          <a:xfrm>
            <a:off x="12455525" y="8531860"/>
            <a:ext cx="881380" cy="718185"/>
          </a:xfrm>
          <a:custGeom>
            <a:avLst/>
            <a:gdLst>
              <a:gd name="T0" fmla="*/ 199176324 w 1152"/>
              <a:gd name="T1" fmla="*/ 106625253 h 908"/>
              <a:gd name="T2" fmla="*/ 235352406 w 1152"/>
              <a:gd name="T3" fmla="*/ 180852853 h 908"/>
              <a:gd name="T4" fmla="*/ 231858251 w 1152"/>
              <a:gd name="T5" fmla="*/ 186183935 h 908"/>
              <a:gd name="T6" fmla="*/ 4933164 w 1152"/>
              <a:gd name="T7" fmla="*/ 186183935 h 908"/>
              <a:gd name="T8" fmla="*/ 1439009 w 1152"/>
              <a:gd name="T9" fmla="*/ 180852853 h 908"/>
              <a:gd name="T10" fmla="*/ 37615092 w 1152"/>
              <a:gd name="T11" fmla="*/ 106625253 h 908"/>
              <a:gd name="T12" fmla="*/ 41109699 w 1152"/>
              <a:gd name="T13" fmla="*/ 104574871 h 908"/>
              <a:gd name="T14" fmla="*/ 72147239 w 1152"/>
              <a:gd name="T15" fmla="*/ 104574871 h 908"/>
              <a:gd name="T16" fmla="*/ 75025258 w 1152"/>
              <a:gd name="T17" fmla="*/ 105805191 h 908"/>
              <a:gd name="T18" fmla="*/ 81396978 w 1152"/>
              <a:gd name="T19" fmla="*/ 112981525 h 908"/>
              <a:gd name="T20" fmla="*/ 87563320 w 1152"/>
              <a:gd name="T21" fmla="*/ 119748054 h 908"/>
              <a:gd name="T22" fmla="*/ 50564817 w 1152"/>
              <a:gd name="T23" fmla="*/ 119748054 h 908"/>
              <a:gd name="T24" fmla="*/ 47276041 w 1152"/>
              <a:gd name="T25" fmla="*/ 121798888 h 908"/>
              <a:gd name="T26" fmla="*/ 23226810 w 1152"/>
              <a:gd name="T27" fmla="*/ 171010299 h 908"/>
              <a:gd name="T28" fmla="*/ 213564605 w 1152"/>
              <a:gd name="T29" fmla="*/ 171010299 h 908"/>
              <a:gd name="T30" fmla="*/ 189515374 w 1152"/>
              <a:gd name="T31" fmla="*/ 121798888 h 908"/>
              <a:gd name="T32" fmla="*/ 186226598 w 1152"/>
              <a:gd name="T33" fmla="*/ 119748054 h 908"/>
              <a:gd name="T34" fmla="*/ 149228096 w 1152"/>
              <a:gd name="T35" fmla="*/ 119748054 h 908"/>
              <a:gd name="T36" fmla="*/ 155394437 w 1152"/>
              <a:gd name="T37" fmla="*/ 112981525 h 908"/>
              <a:gd name="T38" fmla="*/ 161766157 w 1152"/>
              <a:gd name="T39" fmla="*/ 105805191 h 908"/>
              <a:gd name="T40" fmla="*/ 164644176 w 1152"/>
              <a:gd name="T41" fmla="*/ 104574871 h 908"/>
              <a:gd name="T42" fmla="*/ 195681716 w 1152"/>
              <a:gd name="T43" fmla="*/ 104574871 h 908"/>
              <a:gd name="T44" fmla="*/ 199176324 w 1152"/>
              <a:gd name="T45" fmla="*/ 106625253 h 908"/>
              <a:gd name="T46" fmla="*/ 171632485 w 1152"/>
              <a:gd name="T47" fmla="*/ 55978393 h 908"/>
              <a:gd name="T48" fmla="*/ 121890089 w 1152"/>
              <a:gd name="T49" fmla="*/ 142918538 h 908"/>
              <a:gd name="T50" fmla="*/ 114901327 w 1152"/>
              <a:gd name="T51" fmla="*/ 142918538 h 908"/>
              <a:gd name="T52" fmla="*/ 65980898 w 1152"/>
              <a:gd name="T53" fmla="*/ 67050814 h 908"/>
              <a:gd name="T54" fmla="*/ 113256939 w 1152"/>
              <a:gd name="T55" fmla="*/ 3075572 h 908"/>
              <a:gd name="T56" fmla="*/ 171632485 w 1152"/>
              <a:gd name="T57" fmla="*/ 55978393 h 908"/>
              <a:gd name="T58" fmla="*/ 146555908 w 1152"/>
              <a:gd name="T59" fmla="*/ 55978393 h 908"/>
              <a:gd name="T60" fmla="*/ 118395934 w 1152"/>
              <a:gd name="T61" fmla="*/ 27886632 h 908"/>
              <a:gd name="T62" fmla="*/ 90235507 w 1152"/>
              <a:gd name="T63" fmla="*/ 55978393 h 908"/>
              <a:gd name="T64" fmla="*/ 118395934 w 1152"/>
              <a:gd name="T65" fmla="*/ 84069702 h 908"/>
              <a:gd name="T66" fmla="*/ 146555908 w 1152"/>
              <a:gd name="T67" fmla="*/ 55978393 h 908"/>
              <a:gd name="T68" fmla="*/ 146555908 w 1152"/>
              <a:gd name="T69" fmla="*/ 55978393 h 908"/>
              <a:gd name="T70" fmla="*/ 146555908 w 1152"/>
              <a:gd name="T71" fmla="*/ 55978393 h 908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0" t="0" r="r" b="b"/>
            <a:pathLst>
              <a:path w="1152" h="908">
                <a:moveTo>
                  <a:pt x="969" y="520"/>
                </a:moveTo>
                <a:cubicBezTo>
                  <a:pt x="1145" y="882"/>
                  <a:pt x="1145" y="882"/>
                  <a:pt x="1145" y="882"/>
                </a:cubicBezTo>
                <a:cubicBezTo>
                  <a:pt x="1152" y="896"/>
                  <a:pt x="1145" y="908"/>
                  <a:pt x="1128" y="908"/>
                </a:cubicBezTo>
                <a:cubicBezTo>
                  <a:pt x="24" y="908"/>
                  <a:pt x="24" y="908"/>
                  <a:pt x="24" y="908"/>
                </a:cubicBezTo>
                <a:cubicBezTo>
                  <a:pt x="7" y="908"/>
                  <a:pt x="0" y="896"/>
                  <a:pt x="7" y="882"/>
                </a:cubicBezTo>
                <a:cubicBezTo>
                  <a:pt x="183" y="520"/>
                  <a:pt x="183" y="520"/>
                  <a:pt x="183" y="520"/>
                </a:cubicBezTo>
                <a:cubicBezTo>
                  <a:pt x="186" y="514"/>
                  <a:pt x="193" y="510"/>
                  <a:pt x="200" y="510"/>
                </a:cubicBezTo>
                <a:cubicBezTo>
                  <a:pt x="351" y="510"/>
                  <a:pt x="351" y="510"/>
                  <a:pt x="351" y="510"/>
                </a:cubicBezTo>
                <a:cubicBezTo>
                  <a:pt x="355" y="510"/>
                  <a:pt x="362" y="512"/>
                  <a:pt x="365" y="516"/>
                </a:cubicBezTo>
                <a:cubicBezTo>
                  <a:pt x="375" y="528"/>
                  <a:pt x="385" y="539"/>
                  <a:pt x="396" y="551"/>
                </a:cubicBezTo>
                <a:cubicBezTo>
                  <a:pt x="406" y="562"/>
                  <a:pt x="416" y="573"/>
                  <a:pt x="426" y="584"/>
                </a:cubicBezTo>
                <a:cubicBezTo>
                  <a:pt x="246" y="584"/>
                  <a:pt x="246" y="584"/>
                  <a:pt x="246" y="584"/>
                </a:cubicBezTo>
                <a:cubicBezTo>
                  <a:pt x="240" y="584"/>
                  <a:pt x="232" y="589"/>
                  <a:pt x="230" y="594"/>
                </a:cubicBezTo>
                <a:cubicBezTo>
                  <a:pt x="113" y="834"/>
                  <a:pt x="113" y="834"/>
                  <a:pt x="113" y="834"/>
                </a:cubicBezTo>
                <a:cubicBezTo>
                  <a:pt x="1039" y="834"/>
                  <a:pt x="1039" y="834"/>
                  <a:pt x="1039" y="834"/>
                </a:cubicBezTo>
                <a:cubicBezTo>
                  <a:pt x="922" y="594"/>
                  <a:pt x="922" y="594"/>
                  <a:pt x="922" y="594"/>
                </a:cubicBezTo>
                <a:cubicBezTo>
                  <a:pt x="920" y="589"/>
                  <a:pt x="912" y="584"/>
                  <a:pt x="906" y="584"/>
                </a:cubicBezTo>
                <a:cubicBezTo>
                  <a:pt x="726" y="584"/>
                  <a:pt x="726" y="584"/>
                  <a:pt x="726" y="584"/>
                </a:cubicBezTo>
                <a:cubicBezTo>
                  <a:pt x="736" y="573"/>
                  <a:pt x="746" y="562"/>
                  <a:pt x="756" y="551"/>
                </a:cubicBezTo>
                <a:cubicBezTo>
                  <a:pt x="766" y="539"/>
                  <a:pt x="777" y="528"/>
                  <a:pt x="787" y="516"/>
                </a:cubicBezTo>
                <a:cubicBezTo>
                  <a:pt x="790" y="512"/>
                  <a:pt x="796" y="510"/>
                  <a:pt x="801" y="510"/>
                </a:cubicBezTo>
                <a:cubicBezTo>
                  <a:pt x="952" y="510"/>
                  <a:pt x="952" y="510"/>
                  <a:pt x="952" y="510"/>
                </a:cubicBezTo>
                <a:cubicBezTo>
                  <a:pt x="959" y="510"/>
                  <a:pt x="966" y="514"/>
                  <a:pt x="969" y="520"/>
                </a:cubicBezTo>
                <a:close/>
                <a:moveTo>
                  <a:pt x="835" y="273"/>
                </a:moveTo>
                <a:cubicBezTo>
                  <a:pt x="835" y="470"/>
                  <a:pt x="670" y="508"/>
                  <a:pt x="593" y="697"/>
                </a:cubicBezTo>
                <a:cubicBezTo>
                  <a:pt x="587" y="713"/>
                  <a:pt x="565" y="713"/>
                  <a:pt x="559" y="697"/>
                </a:cubicBezTo>
                <a:cubicBezTo>
                  <a:pt x="489" y="526"/>
                  <a:pt x="348" y="479"/>
                  <a:pt x="321" y="327"/>
                </a:cubicBezTo>
                <a:cubicBezTo>
                  <a:pt x="295" y="176"/>
                  <a:pt x="399" y="29"/>
                  <a:pt x="551" y="15"/>
                </a:cubicBezTo>
                <a:cubicBezTo>
                  <a:pt x="705" y="0"/>
                  <a:pt x="835" y="121"/>
                  <a:pt x="835" y="273"/>
                </a:cubicBezTo>
                <a:close/>
                <a:moveTo>
                  <a:pt x="713" y="273"/>
                </a:moveTo>
                <a:cubicBezTo>
                  <a:pt x="713" y="197"/>
                  <a:pt x="651" y="136"/>
                  <a:pt x="576" y="136"/>
                </a:cubicBezTo>
                <a:cubicBezTo>
                  <a:pt x="500" y="136"/>
                  <a:pt x="439" y="197"/>
                  <a:pt x="439" y="273"/>
                </a:cubicBezTo>
                <a:cubicBezTo>
                  <a:pt x="439" y="348"/>
                  <a:pt x="500" y="410"/>
                  <a:pt x="576" y="410"/>
                </a:cubicBezTo>
                <a:cubicBezTo>
                  <a:pt x="651" y="410"/>
                  <a:pt x="713" y="348"/>
                  <a:pt x="713" y="273"/>
                </a:cubicBezTo>
                <a:close/>
                <a:moveTo>
                  <a:pt x="713" y="273"/>
                </a:moveTo>
                <a:cubicBezTo>
                  <a:pt x="713" y="273"/>
                  <a:pt x="713" y="273"/>
                  <a:pt x="713" y="273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8688" name="稻壳儿小白白(http://dwz.cn/Wu2UP)"/>
          <p:cNvSpPr>
            <a:spLocks noChangeArrowheads="1"/>
          </p:cNvSpPr>
          <p:nvPr/>
        </p:nvSpPr>
        <p:spPr bwMode="auto">
          <a:xfrm>
            <a:off x="12133580" y="10460355"/>
            <a:ext cx="1532890" cy="1586865"/>
          </a:xfrm>
          <a:prstGeom prst="ellipse">
            <a:avLst/>
          </a:prstGeom>
          <a:solidFill>
            <a:srgbClr val="117A6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1" hangingPunct="1"/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sym typeface="Arial" panose="020B0604020202020204" pitchFamily="34" charset="0"/>
            </a:endParaRPr>
          </a:p>
        </p:txBody>
      </p:sp>
      <p:sp>
        <p:nvSpPr>
          <p:cNvPr id="28689" name="稻壳儿小白白(http://dwz.cn/Wu2UP)"/>
          <p:cNvSpPr>
            <a:spLocks noEditPoints="1"/>
          </p:cNvSpPr>
          <p:nvPr/>
        </p:nvSpPr>
        <p:spPr bwMode="auto">
          <a:xfrm>
            <a:off x="12508865" y="10819765"/>
            <a:ext cx="774700" cy="728345"/>
          </a:xfrm>
          <a:custGeom>
            <a:avLst/>
            <a:gdLst>
              <a:gd name="T0" fmla="*/ 212670739 w 929"/>
              <a:gd name="T1" fmla="*/ 55974249 h 850"/>
              <a:gd name="T2" fmla="*/ 198524888 w 929"/>
              <a:gd name="T3" fmla="*/ 42704703 h 850"/>
              <a:gd name="T4" fmla="*/ 124870562 w 929"/>
              <a:gd name="T5" fmla="*/ 118463174 h 850"/>
              <a:gd name="T6" fmla="*/ 118042092 w 929"/>
              <a:gd name="T7" fmla="*/ 121599924 h 850"/>
              <a:gd name="T8" fmla="*/ 118042092 w 929"/>
              <a:gd name="T9" fmla="*/ 121599924 h 850"/>
              <a:gd name="T10" fmla="*/ 110969167 w 929"/>
              <a:gd name="T11" fmla="*/ 118463174 h 850"/>
              <a:gd name="T12" fmla="*/ 72435010 w 929"/>
              <a:gd name="T13" fmla="*/ 79136396 h 850"/>
              <a:gd name="T14" fmla="*/ 17803800 w 929"/>
              <a:gd name="T15" fmla="*/ 136075837 h 850"/>
              <a:gd name="T16" fmla="*/ 10730875 w 929"/>
              <a:gd name="T17" fmla="*/ 139212588 h 850"/>
              <a:gd name="T18" fmla="*/ 4145874 w 929"/>
              <a:gd name="T19" fmla="*/ 136558678 h 850"/>
              <a:gd name="T20" fmla="*/ 3658444 w 929"/>
              <a:gd name="T21" fmla="*/ 122806291 h 850"/>
              <a:gd name="T22" fmla="*/ 65362085 w 929"/>
              <a:gd name="T23" fmla="*/ 58628649 h 850"/>
              <a:gd name="T24" fmla="*/ 72435010 w 929"/>
              <a:gd name="T25" fmla="*/ 55733074 h 850"/>
              <a:gd name="T26" fmla="*/ 72435010 w 929"/>
              <a:gd name="T27" fmla="*/ 55733074 h 850"/>
              <a:gd name="T28" fmla="*/ 79507441 w 929"/>
              <a:gd name="T29" fmla="*/ 58628649 h 850"/>
              <a:gd name="T30" fmla="*/ 118042092 w 929"/>
              <a:gd name="T31" fmla="*/ 97955426 h 850"/>
              <a:gd name="T32" fmla="*/ 184623494 w 929"/>
              <a:gd name="T33" fmla="*/ 29434667 h 850"/>
              <a:gd name="T34" fmla="*/ 170477644 w 929"/>
              <a:gd name="T35" fmla="*/ 16165121 h 850"/>
              <a:gd name="T36" fmla="*/ 226572133 w 929"/>
              <a:gd name="T37" fmla="*/ 0 h 850"/>
              <a:gd name="T38" fmla="*/ 212670739 w 929"/>
              <a:gd name="T39" fmla="*/ 55974249 h 850"/>
              <a:gd name="T40" fmla="*/ 10730875 w 929"/>
              <a:gd name="T41" fmla="*/ 151999783 h 850"/>
              <a:gd name="T42" fmla="*/ 4389836 w 929"/>
              <a:gd name="T43" fmla="*/ 151034591 h 850"/>
              <a:gd name="T44" fmla="*/ 4389836 w 929"/>
              <a:gd name="T45" fmla="*/ 205078947 h 850"/>
              <a:gd name="T46" fmla="*/ 33656397 w 929"/>
              <a:gd name="T47" fmla="*/ 205078947 h 850"/>
              <a:gd name="T48" fmla="*/ 33656397 w 929"/>
              <a:gd name="T49" fmla="*/ 138488571 h 850"/>
              <a:gd name="T50" fmla="*/ 27315358 w 929"/>
              <a:gd name="T51" fmla="*/ 145002756 h 850"/>
              <a:gd name="T52" fmla="*/ 10730875 w 929"/>
              <a:gd name="T53" fmla="*/ 151999783 h 850"/>
              <a:gd name="T54" fmla="*/ 39997436 w 929"/>
              <a:gd name="T55" fmla="*/ 205078947 h 850"/>
              <a:gd name="T56" fmla="*/ 69264491 w 929"/>
              <a:gd name="T57" fmla="*/ 205078947 h 850"/>
              <a:gd name="T58" fmla="*/ 69264491 w 929"/>
              <a:gd name="T59" fmla="*/ 101333352 h 850"/>
              <a:gd name="T60" fmla="*/ 39997436 w 929"/>
              <a:gd name="T61" fmla="*/ 131733211 h 850"/>
              <a:gd name="T62" fmla="*/ 39997436 w 929"/>
              <a:gd name="T63" fmla="*/ 205078947 h 850"/>
              <a:gd name="T64" fmla="*/ 101701571 w 929"/>
              <a:gd name="T65" fmla="*/ 127390093 h 850"/>
              <a:gd name="T66" fmla="*/ 75848998 w 929"/>
              <a:gd name="T67" fmla="*/ 100850511 h 850"/>
              <a:gd name="T68" fmla="*/ 75848998 w 929"/>
              <a:gd name="T69" fmla="*/ 205078947 h 850"/>
              <a:gd name="T70" fmla="*/ 104872091 w 929"/>
              <a:gd name="T71" fmla="*/ 205078947 h 850"/>
              <a:gd name="T72" fmla="*/ 104872091 w 929"/>
              <a:gd name="T73" fmla="*/ 130285668 h 850"/>
              <a:gd name="T74" fmla="*/ 101701571 w 929"/>
              <a:gd name="T75" fmla="*/ 127390093 h 850"/>
              <a:gd name="T76" fmla="*/ 118042092 w 929"/>
              <a:gd name="T77" fmla="*/ 134387120 h 850"/>
              <a:gd name="T78" fmla="*/ 111457092 w 929"/>
              <a:gd name="T79" fmla="*/ 133421928 h 850"/>
              <a:gd name="T80" fmla="*/ 111457092 w 929"/>
              <a:gd name="T81" fmla="*/ 205078947 h 850"/>
              <a:gd name="T82" fmla="*/ 140723653 w 929"/>
              <a:gd name="T83" fmla="*/ 205078947 h 850"/>
              <a:gd name="T84" fmla="*/ 140723653 w 929"/>
              <a:gd name="T85" fmla="*/ 120875908 h 850"/>
              <a:gd name="T86" fmla="*/ 134382614 w 929"/>
              <a:gd name="T87" fmla="*/ 127390093 h 850"/>
              <a:gd name="T88" fmla="*/ 118042092 w 929"/>
              <a:gd name="T89" fmla="*/ 134387120 h 850"/>
              <a:gd name="T90" fmla="*/ 147064691 w 929"/>
              <a:gd name="T91" fmla="*/ 114120547 h 850"/>
              <a:gd name="T92" fmla="*/ 147064691 w 929"/>
              <a:gd name="T93" fmla="*/ 205078947 h 850"/>
              <a:gd name="T94" fmla="*/ 176331252 w 929"/>
              <a:gd name="T95" fmla="*/ 205078947 h 850"/>
              <a:gd name="T96" fmla="*/ 176331252 w 929"/>
              <a:gd name="T97" fmla="*/ 84203039 h 850"/>
              <a:gd name="T98" fmla="*/ 147064691 w 929"/>
              <a:gd name="T99" fmla="*/ 114120547 h 850"/>
              <a:gd name="T100" fmla="*/ 199012813 w 929"/>
              <a:gd name="T101" fmla="*/ 60799717 h 850"/>
              <a:gd name="T102" fmla="*/ 182916253 w 929"/>
              <a:gd name="T103" fmla="*/ 77447679 h 850"/>
              <a:gd name="T104" fmla="*/ 182916253 w 929"/>
              <a:gd name="T105" fmla="*/ 205078947 h 850"/>
              <a:gd name="T106" fmla="*/ 212182814 w 929"/>
              <a:gd name="T107" fmla="*/ 205078947 h 850"/>
              <a:gd name="T108" fmla="*/ 212182814 w 929"/>
              <a:gd name="T109" fmla="*/ 73345737 h 850"/>
              <a:gd name="T110" fmla="*/ 199012813 w 929"/>
              <a:gd name="T111" fmla="*/ 60799717 h 850"/>
              <a:gd name="T112" fmla="*/ 199012813 w 929"/>
              <a:gd name="T113" fmla="*/ 60799717 h 850"/>
              <a:gd name="T114" fmla="*/ 199012813 w 929"/>
              <a:gd name="T115" fmla="*/ 60799717 h 850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</a:gdLst>
            <a:ahLst/>
            <a:cxnLst>
              <a:cxn ang="T116">
                <a:pos x="T0" y="T1"/>
              </a:cxn>
              <a:cxn ang="T117">
                <a:pos x="T2" y="T3"/>
              </a:cxn>
              <a:cxn ang="T118">
                <a:pos x="T4" y="T5"/>
              </a:cxn>
              <a:cxn ang="T119">
                <a:pos x="T6" y="T7"/>
              </a:cxn>
              <a:cxn ang="T120">
                <a:pos x="T8" y="T9"/>
              </a:cxn>
              <a:cxn ang="T121">
                <a:pos x="T10" y="T11"/>
              </a:cxn>
              <a:cxn ang="T122">
                <a:pos x="T12" y="T13"/>
              </a:cxn>
              <a:cxn ang="T123">
                <a:pos x="T14" y="T15"/>
              </a:cxn>
              <a:cxn ang="T124">
                <a:pos x="T16" y="T17"/>
              </a:cxn>
              <a:cxn ang="T125">
                <a:pos x="T18" y="T19"/>
              </a:cxn>
              <a:cxn ang="T126">
                <a:pos x="T20" y="T21"/>
              </a:cxn>
              <a:cxn ang="T127">
                <a:pos x="T22" y="T23"/>
              </a:cxn>
              <a:cxn ang="T128">
                <a:pos x="T24" y="T25"/>
              </a:cxn>
              <a:cxn ang="T129">
                <a:pos x="T26" y="T27"/>
              </a:cxn>
              <a:cxn ang="T130">
                <a:pos x="T28" y="T29"/>
              </a:cxn>
              <a:cxn ang="T131">
                <a:pos x="T30" y="T31"/>
              </a:cxn>
              <a:cxn ang="T132">
                <a:pos x="T32" y="T33"/>
              </a:cxn>
              <a:cxn ang="T133">
                <a:pos x="T34" y="T35"/>
              </a:cxn>
              <a:cxn ang="T134">
                <a:pos x="T36" y="T37"/>
              </a:cxn>
              <a:cxn ang="T135">
                <a:pos x="T38" y="T39"/>
              </a:cxn>
              <a:cxn ang="T136">
                <a:pos x="T40" y="T41"/>
              </a:cxn>
              <a:cxn ang="T137">
                <a:pos x="T42" y="T43"/>
              </a:cxn>
              <a:cxn ang="T138">
                <a:pos x="T44" y="T45"/>
              </a:cxn>
              <a:cxn ang="T139">
                <a:pos x="T46" y="T47"/>
              </a:cxn>
              <a:cxn ang="T140">
                <a:pos x="T48" y="T49"/>
              </a:cxn>
              <a:cxn ang="T141">
                <a:pos x="T50" y="T51"/>
              </a:cxn>
              <a:cxn ang="T142">
                <a:pos x="T52" y="T53"/>
              </a:cxn>
              <a:cxn ang="T143">
                <a:pos x="T54" y="T55"/>
              </a:cxn>
              <a:cxn ang="T144">
                <a:pos x="T56" y="T57"/>
              </a:cxn>
              <a:cxn ang="T145">
                <a:pos x="T58" y="T59"/>
              </a:cxn>
              <a:cxn ang="T146">
                <a:pos x="T60" y="T61"/>
              </a:cxn>
              <a:cxn ang="T147">
                <a:pos x="T62" y="T63"/>
              </a:cxn>
              <a:cxn ang="T148">
                <a:pos x="T64" y="T65"/>
              </a:cxn>
              <a:cxn ang="T149">
                <a:pos x="T66" y="T67"/>
              </a:cxn>
              <a:cxn ang="T150">
                <a:pos x="T68" y="T69"/>
              </a:cxn>
              <a:cxn ang="T151">
                <a:pos x="T70" y="T71"/>
              </a:cxn>
              <a:cxn ang="T152">
                <a:pos x="T72" y="T73"/>
              </a:cxn>
              <a:cxn ang="T153">
                <a:pos x="T74" y="T75"/>
              </a:cxn>
              <a:cxn ang="T154">
                <a:pos x="T76" y="T77"/>
              </a:cxn>
              <a:cxn ang="T155">
                <a:pos x="T78" y="T79"/>
              </a:cxn>
              <a:cxn ang="T156">
                <a:pos x="T80" y="T81"/>
              </a:cxn>
              <a:cxn ang="T157">
                <a:pos x="T82" y="T83"/>
              </a:cxn>
              <a:cxn ang="T158">
                <a:pos x="T84" y="T85"/>
              </a:cxn>
              <a:cxn ang="T159">
                <a:pos x="T86" y="T87"/>
              </a:cxn>
              <a:cxn ang="T160">
                <a:pos x="T88" y="T89"/>
              </a:cxn>
              <a:cxn ang="T161">
                <a:pos x="T90" y="T91"/>
              </a:cxn>
              <a:cxn ang="T162">
                <a:pos x="T92" y="T93"/>
              </a:cxn>
              <a:cxn ang="T163">
                <a:pos x="T94" y="T95"/>
              </a:cxn>
              <a:cxn ang="T164">
                <a:pos x="T96" y="T97"/>
              </a:cxn>
              <a:cxn ang="T165">
                <a:pos x="T98" y="T99"/>
              </a:cxn>
              <a:cxn ang="T166">
                <a:pos x="T100" y="T101"/>
              </a:cxn>
              <a:cxn ang="T167">
                <a:pos x="T102" y="T103"/>
              </a:cxn>
              <a:cxn ang="T168">
                <a:pos x="T104" y="T105"/>
              </a:cxn>
              <a:cxn ang="T169">
                <a:pos x="T106" y="T107"/>
              </a:cxn>
              <a:cxn ang="T170">
                <a:pos x="T108" y="T109"/>
              </a:cxn>
              <a:cxn ang="T171">
                <a:pos x="T110" y="T111"/>
              </a:cxn>
              <a:cxn ang="T172">
                <a:pos x="T112" y="T113"/>
              </a:cxn>
              <a:cxn ang="T173">
                <a:pos x="T114" y="T115"/>
              </a:cxn>
            </a:cxnLst>
            <a:rect l="0" t="0" r="r" b="b"/>
            <a:pathLst>
              <a:path w="929" h="850">
                <a:moveTo>
                  <a:pt x="872" y="232"/>
                </a:moveTo>
                <a:cubicBezTo>
                  <a:pt x="814" y="177"/>
                  <a:pt x="814" y="177"/>
                  <a:pt x="814" y="177"/>
                </a:cubicBezTo>
                <a:cubicBezTo>
                  <a:pt x="512" y="491"/>
                  <a:pt x="512" y="491"/>
                  <a:pt x="512" y="491"/>
                </a:cubicBezTo>
                <a:cubicBezTo>
                  <a:pt x="505" y="499"/>
                  <a:pt x="494" y="504"/>
                  <a:pt x="484" y="504"/>
                </a:cubicBezTo>
                <a:cubicBezTo>
                  <a:pt x="484" y="504"/>
                  <a:pt x="484" y="504"/>
                  <a:pt x="484" y="504"/>
                </a:cubicBezTo>
                <a:cubicBezTo>
                  <a:pt x="473" y="504"/>
                  <a:pt x="462" y="499"/>
                  <a:pt x="455" y="491"/>
                </a:cubicBezTo>
                <a:cubicBezTo>
                  <a:pt x="297" y="328"/>
                  <a:pt x="297" y="328"/>
                  <a:pt x="297" y="328"/>
                </a:cubicBezTo>
                <a:cubicBezTo>
                  <a:pt x="73" y="564"/>
                  <a:pt x="73" y="564"/>
                  <a:pt x="73" y="564"/>
                </a:cubicBezTo>
                <a:cubicBezTo>
                  <a:pt x="65" y="573"/>
                  <a:pt x="55" y="577"/>
                  <a:pt x="44" y="577"/>
                </a:cubicBezTo>
                <a:cubicBezTo>
                  <a:pt x="34" y="577"/>
                  <a:pt x="25" y="573"/>
                  <a:pt x="17" y="566"/>
                </a:cubicBezTo>
                <a:cubicBezTo>
                  <a:pt x="1" y="551"/>
                  <a:pt x="0" y="525"/>
                  <a:pt x="15" y="509"/>
                </a:cubicBezTo>
                <a:cubicBezTo>
                  <a:pt x="268" y="243"/>
                  <a:pt x="268" y="243"/>
                  <a:pt x="268" y="243"/>
                </a:cubicBezTo>
                <a:cubicBezTo>
                  <a:pt x="276" y="235"/>
                  <a:pt x="286" y="231"/>
                  <a:pt x="297" y="231"/>
                </a:cubicBezTo>
                <a:cubicBezTo>
                  <a:pt x="297" y="231"/>
                  <a:pt x="297" y="231"/>
                  <a:pt x="297" y="231"/>
                </a:cubicBezTo>
                <a:cubicBezTo>
                  <a:pt x="308" y="231"/>
                  <a:pt x="318" y="235"/>
                  <a:pt x="326" y="243"/>
                </a:cubicBezTo>
                <a:cubicBezTo>
                  <a:pt x="484" y="406"/>
                  <a:pt x="484" y="406"/>
                  <a:pt x="484" y="406"/>
                </a:cubicBezTo>
                <a:cubicBezTo>
                  <a:pt x="757" y="122"/>
                  <a:pt x="757" y="122"/>
                  <a:pt x="757" y="122"/>
                </a:cubicBezTo>
                <a:cubicBezTo>
                  <a:pt x="699" y="67"/>
                  <a:pt x="699" y="67"/>
                  <a:pt x="699" y="67"/>
                </a:cubicBezTo>
                <a:cubicBezTo>
                  <a:pt x="929" y="0"/>
                  <a:pt x="929" y="0"/>
                  <a:pt x="929" y="0"/>
                </a:cubicBezTo>
                <a:lnTo>
                  <a:pt x="872" y="232"/>
                </a:lnTo>
                <a:close/>
                <a:moveTo>
                  <a:pt x="44" y="630"/>
                </a:moveTo>
                <a:cubicBezTo>
                  <a:pt x="35" y="630"/>
                  <a:pt x="26" y="629"/>
                  <a:pt x="18" y="626"/>
                </a:cubicBezTo>
                <a:cubicBezTo>
                  <a:pt x="18" y="850"/>
                  <a:pt x="18" y="850"/>
                  <a:pt x="18" y="850"/>
                </a:cubicBezTo>
                <a:cubicBezTo>
                  <a:pt x="138" y="850"/>
                  <a:pt x="138" y="850"/>
                  <a:pt x="138" y="850"/>
                </a:cubicBezTo>
                <a:cubicBezTo>
                  <a:pt x="138" y="574"/>
                  <a:pt x="138" y="574"/>
                  <a:pt x="138" y="574"/>
                </a:cubicBezTo>
                <a:cubicBezTo>
                  <a:pt x="112" y="601"/>
                  <a:pt x="112" y="601"/>
                  <a:pt x="112" y="601"/>
                </a:cubicBezTo>
                <a:cubicBezTo>
                  <a:pt x="94" y="619"/>
                  <a:pt x="70" y="630"/>
                  <a:pt x="44" y="630"/>
                </a:cubicBezTo>
                <a:close/>
                <a:moveTo>
                  <a:pt x="164" y="850"/>
                </a:moveTo>
                <a:cubicBezTo>
                  <a:pt x="284" y="850"/>
                  <a:pt x="284" y="850"/>
                  <a:pt x="284" y="850"/>
                </a:cubicBezTo>
                <a:cubicBezTo>
                  <a:pt x="284" y="420"/>
                  <a:pt x="284" y="420"/>
                  <a:pt x="284" y="420"/>
                </a:cubicBezTo>
                <a:cubicBezTo>
                  <a:pt x="164" y="546"/>
                  <a:pt x="164" y="546"/>
                  <a:pt x="164" y="546"/>
                </a:cubicBezTo>
                <a:lnTo>
                  <a:pt x="164" y="850"/>
                </a:lnTo>
                <a:close/>
                <a:moveTo>
                  <a:pt x="417" y="528"/>
                </a:moveTo>
                <a:cubicBezTo>
                  <a:pt x="311" y="418"/>
                  <a:pt x="311" y="418"/>
                  <a:pt x="311" y="418"/>
                </a:cubicBezTo>
                <a:cubicBezTo>
                  <a:pt x="311" y="850"/>
                  <a:pt x="311" y="850"/>
                  <a:pt x="311" y="850"/>
                </a:cubicBezTo>
                <a:cubicBezTo>
                  <a:pt x="430" y="850"/>
                  <a:pt x="430" y="850"/>
                  <a:pt x="430" y="850"/>
                </a:cubicBezTo>
                <a:cubicBezTo>
                  <a:pt x="430" y="540"/>
                  <a:pt x="430" y="540"/>
                  <a:pt x="430" y="540"/>
                </a:cubicBezTo>
                <a:cubicBezTo>
                  <a:pt x="425" y="537"/>
                  <a:pt x="421" y="533"/>
                  <a:pt x="417" y="528"/>
                </a:cubicBezTo>
                <a:close/>
                <a:moveTo>
                  <a:pt x="484" y="557"/>
                </a:moveTo>
                <a:cubicBezTo>
                  <a:pt x="474" y="557"/>
                  <a:pt x="466" y="555"/>
                  <a:pt x="457" y="553"/>
                </a:cubicBezTo>
                <a:cubicBezTo>
                  <a:pt x="457" y="850"/>
                  <a:pt x="457" y="850"/>
                  <a:pt x="457" y="850"/>
                </a:cubicBezTo>
                <a:cubicBezTo>
                  <a:pt x="577" y="850"/>
                  <a:pt x="577" y="850"/>
                  <a:pt x="577" y="850"/>
                </a:cubicBezTo>
                <a:cubicBezTo>
                  <a:pt x="577" y="501"/>
                  <a:pt x="577" y="501"/>
                  <a:pt x="577" y="501"/>
                </a:cubicBezTo>
                <a:cubicBezTo>
                  <a:pt x="551" y="528"/>
                  <a:pt x="551" y="528"/>
                  <a:pt x="551" y="528"/>
                </a:cubicBezTo>
                <a:cubicBezTo>
                  <a:pt x="533" y="546"/>
                  <a:pt x="509" y="557"/>
                  <a:pt x="484" y="557"/>
                </a:cubicBezTo>
                <a:close/>
                <a:moveTo>
                  <a:pt x="603" y="473"/>
                </a:moveTo>
                <a:cubicBezTo>
                  <a:pt x="603" y="850"/>
                  <a:pt x="603" y="850"/>
                  <a:pt x="603" y="850"/>
                </a:cubicBezTo>
                <a:cubicBezTo>
                  <a:pt x="723" y="850"/>
                  <a:pt x="723" y="850"/>
                  <a:pt x="723" y="850"/>
                </a:cubicBezTo>
                <a:cubicBezTo>
                  <a:pt x="723" y="349"/>
                  <a:pt x="723" y="349"/>
                  <a:pt x="723" y="349"/>
                </a:cubicBezTo>
                <a:lnTo>
                  <a:pt x="603" y="473"/>
                </a:lnTo>
                <a:close/>
                <a:moveTo>
                  <a:pt x="816" y="252"/>
                </a:moveTo>
                <a:cubicBezTo>
                  <a:pt x="750" y="321"/>
                  <a:pt x="750" y="321"/>
                  <a:pt x="750" y="321"/>
                </a:cubicBezTo>
                <a:cubicBezTo>
                  <a:pt x="750" y="850"/>
                  <a:pt x="750" y="850"/>
                  <a:pt x="750" y="850"/>
                </a:cubicBezTo>
                <a:cubicBezTo>
                  <a:pt x="870" y="850"/>
                  <a:pt x="870" y="850"/>
                  <a:pt x="870" y="850"/>
                </a:cubicBezTo>
                <a:cubicBezTo>
                  <a:pt x="870" y="304"/>
                  <a:pt x="870" y="304"/>
                  <a:pt x="870" y="304"/>
                </a:cubicBezTo>
                <a:lnTo>
                  <a:pt x="816" y="252"/>
                </a:lnTo>
                <a:close/>
                <a:moveTo>
                  <a:pt x="816" y="252"/>
                </a:moveTo>
                <a:cubicBezTo>
                  <a:pt x="816" y="252"/>
                  <a:pt x="816" y="252"/>
                  <a:pt x="816" y="252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8690" name="稻壳儿小白白(http://dwz.cn/Wu2UP)"/>
          <p:cNvSpPr>
            <a:spLocks noChangeArrowheads="1"/>
          </p:cNvSpPr>
          <p:nvPr/>
        </p:nvSpPr>
        <p:spPr bwMode="auto">
          <a:xfrm>
            <a:off x="12133580" y="3449955"/>
            <a:ext cx="1532890" cy="1584325"/>
          </a:xfrm>
          <a:prstGeom prst="ellipse">
            <a:avLst/>
          </a:prstGeom>
          <a:solidFill>
            <a:srgbClr val="117A6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1" hangingPunct="1"/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sym typeface="Arial" panose="020B0604020202020204" pitchFamily="34" charset="0"/>
            </a:endParaRPr>
          </a:p>
        </p:txBody>
      </p:sp>
      <p:sp>
        <p:nvSpPr>
          <p:cNvPr id="28691" name="稻壳儿小白白(http://dwz.cn/Wu2UP)"/>
          <p:cNvSpPr/>
          <p:nvPr/>
        </p:nvSpPr>
        <p:spPr bwMode="auto">
          <a:xfrm>
            <a:off x="12519660" y="3882390"/>
            <a:ext cx="763905" cy="720090"/>
          </a:xfrm>
          <a:custGeom>
            <a:avLst/>
            <a:gdLst>
              <a:gd name="T0" fmla="*/ 1885692782 w 84"/>
              <a:gd name="T1" fmla="*/ 943834339 h 76"/>
              <a:gd name="T2" fmla="*/ 2147483647 w 84"/>
              <a:gd name="T3" fmla="*/ 884849105 h 76"/>
              <a:gd name="T4" fmla="*/ 2147483647 w 84"/>
              <a:gd name="T5" fmla="*/ 294947891 h 76"/>
              <a:gd name="T6" fmla="*/ 2146786634 w 84"/>
              <a:gd name="T7" fmla="*/ 29495332 h 76"/>
              <a:gd name="T8" fmla="*/ 1566573885 w 84"/>
              <a:gd name="T9" fmla="*/ 147476661 h 76"/>
              <a:gd name="T10" fmla="*/ 1450534567 w 84"/>
              <a:gd name="T11" fmla="*/ 442424553 h 76"/>
              <a:gd name="T12" fmla="*/ 1595589101 w 84"/>
              <a:gd name="T13" fmla="*/ 619391115 h 76"/>
              <a:gd name="T14" fmla="*/ 319118897 w 84"/>
              <a:gd name="T15" fmla="*/ 1769692780 h 76"/>
              <a:gd name="T16" fmla="*/ 261093852 w 84"/>
              <a:gd name="T17" fmla="*/ 973329671 h 76"/>
              <a:gd name="T18" fmla="*/ 377138556 w 84"/>
              <a:gd name="T19" fmla="*/ 855353773 h 76"/>
              <a:gd name="T20" fmla="*/ 812296772 w 84"/>
              <a:gd name="T21" fmla="*/ 825858441 h 76"/>
              <a:gd name="T22" fmla="*/ 870321817 w 84"/>
              <a:gd name="T23" fmla="*/ 265452559 h 76"/>
              <a:gd name="T24" fmla="*/ 319118897 w 84"/>
              <a:gd name="T25" fmla="*/ 235957227 h 76"/>
              <a:gd name="T26" fmla="*/ 203074193 w 84"/>
              <a:gd name="T27" fmla="*/ 678381780 h 76"/>
              <a:gd name="T28" fmla="*/ 116044704 w 84"/>
              <a:gd name="T29" fmla="*/ 796363109 h 76"/>
              <a:gd name="T30" fmla="*/ 0 w 84"/>
              <a:gd name="T31" fmla="*/ 1032320336 h 76"/>
              <a:gd name="T32" fmla="*/ 87029489 w 84"/>
              <a:gd name="T33" fmla="*/ 1946664773 h 76"/>
              <a:gd name="T34" fmla="*/ 1218450544 w 84"/>
              <a:gd name="T35" fmla="*/ 2147483647 h 76"/>
              <a:gd name="T36" fmla="*/ 1479544396 w 84"/>
              <a:gd name="T37" fmla="*/ 2147483647 h 76"/>
              <a:gd name="T38" fmla="*/ 1653608760 w 84"/>
              <a:gd name="T39" fmla="*/ 2005655438 h 76"/>
              <a:gd name="T40" fmla="*/ 1682618589 w 84"/>
              <a:gd name="T41" fmla="*/ 2064640671 h 76"/>
              <a:gd name="T42" fmla="*/ 2001737486 w 84"/>
              <a:gd name="T43" fmla="*/ 2094136003 h 76"/>
              <a:gd name="T44" fmla="*/ 2147483647 w 84"/>
              <a:gd name="T45" fmla="*/ 1858178776 h 76"/>
              <a:gd name="T46" fmla="*/ 2147483647 w 84"/>
              <a:gd name="T47" fmla="*/ 1563230885 h 76"/>
              <a:gd name="T48" fmla="*/ 2001737486 w 84"/>
              <a:gd name="T49" fmla="*/ 1268282993 h 76"/>
              <a:gd name="T50" fmla="*/ 1682618589 w 84"/>
              <a:gd name="T51" fmla="*/ 1238787661 h 76"/>
              <a:gd name="T52" fmla="*/ 1450534567 w 84"/>
              <a:gd name="T53" fmla="*/ 1474744888 h 76"/>
              <a:gd name="T54" fmla="*/ 1421524737 w 84"/>
              <a:gd name="T55" fmla="*/ 1769692780 h 76"/>
              <a:gd name="T56" fmla="*/ 1479544396 w 84"/>
              <a:gd name="T57" fmla="*/ 1828683444 h 76"/>
              <a:gd name="T58" fmla="*/ 1305480033 w 84"/>
              <a:gd name="T59" fmla="*/ 1976160105 h 76"/>
              <a:gd name="T60" fmla="*/ 638232409 w 84"/>
              <a:gd name="T61" fmla="*/ 1828683444 h 76"/>
              <a:gd name="T62" fmla="*/ 1769648078 w 84"/>
              <a:gd name="T63" fmla="*/ 796363109 h 76"/>
              <a:gd name="T64" fmla="*/ 1885692782 w 84"/>
              <a:gd name="T65" fmla="*/ 943834339 h 7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0" t="0" r="r" b="b"/>
            <a:pathLst>
              <a:path w="84" h="76">
                <a:moveTo>
                  <a:pt x="65" y="32"/>
                </a:moveTo>
                <a:cubicBezTo>
                  <a:pt x="69" y="36"/>
                  <a:pt x="75" y="34"/>
                  <a:pt x="76" y="30"/>
                </a:cubicBezTo>
                <a:cubicBezTo>
                  <a:pt x="82" y="10"/>
                  <a:pt x="82" y="10"/>
                  <a:pt x="82" y="10"/>
                </a:cubicBezTo>
                <a:cubicBezTo>
                  <a:pt x="84" y="5"/>
                  <a:pt x="79" y="0"/>
                  <a:pt x="74" y="1"/>
                </a:cubicBezTo>
                <a:cubicBezTo>
                  <a:pt x="54" y="5"/>
                  <a:pt x="54" y="5"/>
                  <a:pt x="54" y="5"/>
                </a:cubicBezTo>
                <a:cubicBezTo>
                  <a:pt x="49" y="6"/>
                  <a:pt x="47" y="11"/>
                  <a:pt x="50" y="15"/>
                </a:cubicBezTo>
                <a:cubicBezTo>
                  <a:pt x="55" y="21"/>
                  <a:pt x="55" y="21"/>
                  <a:pt x="55" y="21"/>
                </a:cubicBezTo>
                <a:cubicBezTo>
                  <a:pt x="11" y="60"/>
                  <a:pt x="11" y="60"/>
                  <a:pt x="11" y="60"/>
                </a:cubicBezTo>
                <a:cubicBezTo>
                  <a:pt x="9" y="33"/>
                  <a:pt x="9" y="33"/>
                  <a:pt x="9" y="33"/>
                </a:cubicBezTo>
                <a:cubicBezTo>
                  <a:pt x="13" y="29"/>
                  <a:pt x="13" y="29"/>
                  <a:pt x="13" y="29"/>
                </a:cubicBezTo>
                <a:cubicBezTo>
                  <a:pt x="18" y="32"/>
                  <a:pt x="24" y="32"/>
                  <a:pt x="28" y="28"/>
                </a:cubicBezTo>
                <a:cubicBezTo>
                  <a:pt x="34" y="23"/>
                  <a:pt x="34" y="15"/>
                  <a:pt x="30" y="9"/>
                </a:cubicBezTo>
                <a:cubicBezTo>
                  <a:pt x="25" y="3"/>
                  <a:pt x="16" y="3"/>
                  <a:pt x="11" y="8"/>
                </a:cubicBezTo>
                <a:cubicBezTo>
                  <a:pt x="6" y="12"/>
                  <a:pt x="5" y="18"/>
                  <a:pt x="7" y="23"/>
                </a:cubicBezTo>
                <a:cubicBezTo>
                  <a:pt x="4" y="27"/>
                  <a:pt x="4" y="27"/>
                  <a:pt x="4" y="27"/>
                </a:cubicBezTo>
                <a:cubicBezTo>
                  <a:pt x="1" y="29"/>
                  <a:pt x="0" y="32"/>
                  <a:pt x="0" y="35"/>
                </a:cubicBezTo>
                <a:cubicBezTo>
                  <a:pt x="3" y="66"/>
                  <a:pt x="3" y="66"/>
                  <a:pt x="3" y="66"/>
                </a:cubicBezTo>
                <a:cubicBezTo>
                  <a:pt x="42" y="75"/>
                  <a:pt x="42" y="75"/>
                  <a:pt x="42" y="75"/>
                </a:cubicBezTo>
                <a:cubicBezTo>
                  <a:pt x="46" y="76"/>
                  <a:pt x="49" y="75"/>
                  <a:pt x="51" y="73"/>
                </a:cubicBezTo>
                <a:cubicBezTo>
                  <a:pt x="57" y="68"/>
                  <a:pt x="57" y="68"/>
                  <a:pt x="57" y="68"/>
                </a:cubicBezTo>
                <a:cubicBezTo>
                  <a:pt x="58" y="70"/>
                  <a:pt x="58" y="70"/>
                  <a:pt x="58" y="70"/>
                </a:cubicBezTo>
                <a:cubicBezTo>
                  <a:pt x="61" y="73"/>
                  <a:pt x="66" y="73"/>
                  <a:pt x="69" y="71"/>
                </a:cubicBezTo>
                <a:cubicBezTo>
                  <a:pt x="77" y="63"/>
                  <a:pt x="77" y="63"/>
                  <a:pt x="77" y="63"/>
                </a:cubicBezTo>
                <a:cubicBezTo>
                  <a:pt x="80" y="60"/>
                  <a:pt x="80" y="56"/>
                  <a:pt x="78" y="53"/>
                </a:cubicBezTo>
                <a:cubicBezTo>
                  <a:pt x="69" y="43"/>
                  <a:pt x="69" y="43"/>
                  <a:pt x="69" y="43"/>
                </a:cubicBezTo>
                <a:cubicBezTo>
                  <a:pt x="66" y="40"/>
                  <a:pt x="61" y="39"/>
                  <a:pt x="58" y="42"/>
                </a:cubicBezTo>
                <a:cubicBezTo>
                  <a:pt x="50" y="50"/>
                  <a:pt x="50" y="50"/>
                  <a:pt x="50" y="50"/>
                </a:cubicBezTo>
                <a:cubicBezTo>
                  <a:pt x="47" y="52"/>
                  <a:pt x="47" y="57"/>
                  <a:pt x="49" y="60"/>
                </a:cubicBezTo>
                <a:cubicBezTo>
                  <a:pt x="51" y="62"/>
                  <a:pt x="51" y="62"/>
                  <a:pt x="51" y="62"/>
                </a:cubicBezTo>
                <a:cubicBezTo>
                  <a:pt x="45" y="67"/>
                  <a:pt x="45" y="67"/>
                  <a:pt x="45" y="67"/>
                </a:cubicBezTo>
                <a:cubicBezTo>
                  <a:pt x="22" y="62"/>
                  <a:pt x="22" y="62"/>
                  <a:pt x="22" y="62"/>
                </a:cubicBezTo>
                <a:cubicBezTo>
                  <a:pt x="61" y="27"/>
                  <a:pt x="61" y="27"/>
                  <a:pt x="61" y="27"/>
                </a:cubicBezTo>
                <a:lnTo>
                  <a:pt x="65" y="3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8693" name="稻壳儿小白白(http://dwz.cn/Wu2UP)"/>
          <p:cNvSpPr txBox="1">
            <a:spLocks noChangeArrowheads="1"/>
          </p:cNvSpPr>
          <p:nvPr/>
        </p:nvSpPr>
        <p:spPr bwMode="auto">
          <a:xfrm>
            <a:off x="13891895" y="3691255"/>
            <a:ext cx="7145655" cy="7550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20000"/>
              </a:spcBef>
            </a:pP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sym typeface="FZLanTingHeiS-R-GB" panose="02000000000000000000" charset="-122"/>
              </a:rPr>
              <a:t>公开数据太少，模型没学好</a:t>
            </a:r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sym typeface="FZLanTingHeiS-R-GB" panose="02000000000000000000" charset="-122"/>
            </a:endParaRPr>
          </a:p>
        </p:txBody>
      </p:sp>
      <p:sp>
        <p:nvSpPr>
          <p:cNvPr id="28695" name="稻壳儿小白白(http://dwz.cn/Wu2UP)"/>
          <p:cNvSpPr txBox="1">
            <a:spLocks noChangeArrowheads="1"/>
          </p:cNvSpPr>
          <p:nvPr/>
        </p:nvSpPr>
        <p:spPr bwMode="auto">
          <a:xfrm>
            <a:off x="13891895" y="5951220"/>
            <a:ext cx="4854575" cy="75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20000"/>
              </a:spcBef>
            </a:pP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sym typeface="FZLanTingHeiS-R-GB" panose="02000000000000000000" charset="-122"/>
              </a:rPr>
              <a:t>有些知识学的不对</a:t>
            </a:r>
            <a:endParaRPr lang="zh-CN" altLang="en-US" b="1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sym typeface="FZLanTingHeiS-R-GB" panose="02000000000000000000" charset="-122"/>
            </a:endParaRPr>
          </a:p>
        </p:txBody>
      </p:sp>
      <p:sp>
        <p:nvSpPr>
          <p:cNvPr id="28697" name="稻壳儿小白白(http://dwz.cn/Wu2UP)"/>
          <p:cNvSpPr txBox="1">
            <a:spLocks noChangeArrowheads="1"/>
          </p:cNvSpPr>
          <p:nvPr/>
        </p:nvSpPr>
        <p:spPr bwMode="auto">
          <a:xfrm>
            <a:off x="13891895" y="8408035"/>
            <a:ext cx="529844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9pPr>
          </a:lstStyle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sym typeface="FZLanTingHeiS-R-GB" panose="02000000000000000000" charset="-122"/>
              </a:rPr>
              <a:t>特定任务表现不佳</a:t>
            </a:r>
            <a:endParaRPr lang="zh-CN" altLang="en-US" b="1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sym typeface="FZLanTingHeiS-R-GB" panose="02000000000000000000" charset="-122"/>
            </a:endParaRPr>
          </a:p>
        </p:txBody>
      </p:sp>
      <p:sp>
        <p:nvSpPr>
          <p:cNvPr id="28699" name="稻壳儿小白白(http://dwz.cn/Wu2UP)"/>
          <p:cNvSpPr txBox="1">
            <a:spLocks noChangeArrowheads="1"/>
          </p:cNvSpPr>
          <p:nvPr/>
        </p:nvSpPr>
        <p:spPr bwMode="auto">
          <a:xfrm>
            <a:off x="13891895" y="10631805"/>
            <a:ext cx="4720590" cy="7550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20000"/>
              </a:spcBef>
            </a:pP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sym typeface="FZLanTingHeiS-R-GB" panose="02000000000000000000" charset="-122"/>
              </a:rPr>
              <a:t>不具备某些能力</a:t>
            </a:r>
            <a:endParaRPr lang="zh-CN" altLang="en-US" b="1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sym typeface="FZLanTingHeiS-R-GB" panose="02000000000000000000" charset="-122"/>
            </a:endParaRPr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一级标题方正兰亭中黑简体"/>
          <p:cNvSpPr txBox="1"/>
          <p:nvPr/>
        </p:nvSpPr>
        <p:spPr>
          <a:xfrm>
            <a:off x="1279276" y="909320"/>
            <a:ext cx="7541895" cy="1178560"/>
          </a:xfrm>
          <a:prstGeom prst="rect">
            <a:avLst/>
          </a:prstGeom>
          <a:ln w="254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defTabSz="825500">
              <a:defRPr sz="7000">
                <a:solidFill>
                  <a:srgbClr val="FFFFFF"/>
                </a:solidFill>
                <a:latin typeface="FZLanTingHeiS-DB-GB" panose="02000000000000000000" charset="-122"/>
                <a:ea typeface="FZLanTingHeiS-DB-GB" panose="02000000000000000000" charset="-122"/>
                <a:cs typeface="FZLanTingHeiS-DB-GB" panose="02000000000000000000" charset="-122"/>
                <a:sym typeface="FZLanTingHeiS-DB-GB" panose="02000000000000000000" charset="-122"/>
              </a:defRPr>
            </a:lvl1pPr>
          </a:lstStyle>
          <a:p>
            <a:r>
              <a:rPr lang="en-US">
                <a:solidFill>
                  <a:schemeClr val="tx1"/>
                </a:solidFill>
              </a:rPr>
              <a:t>LLM</a:t>
            </a:r>
            <a:r>
              <a:rPr lang="zh-CN" altLang="en-US">
                <a:solidFill>
                  <a:schemeClr val="tx1"/>
                </a:solidFill>
              </a:rPr>
              <a:t>时代开发范式</a:t>
            </a: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26" name="二级标题方正兰亭黑简体"/>
          <p:cNvSpPr txBox="1"/>
          <p:nvPr/>
        </p:nvSpPr>
        <p:spPr>
          <a:xfrm>
            <a:off x="1279276" y="2206606"/>
            <a:ext cx="4673600" cy="793750"/>
          </a:xfrm>
          <a:prstGeom prst="rect">
            <a:avLst/>
          </a:prstGeom>
          <a:ln w="254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defTabSz="825500">
              <a:defRPr sz="4500">
                <a:solidFill>
                  <a:srgbClr val="DDDDDD"/>
                </a:solidFill>
              </a:defRPr>
            </a:lvl1pPr>
          </a:lstStyle>
          <a:p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不同微调方式对比</a:t>
            </a:r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aphicFrame>
        <p:nvGraphicFramePr>
          <p:cNvPr id="2" name="Table 1"/>
          <p:cNvGraphicFramePr/>
          <p:nvPr>
            <p:custDataLst>
              <p:tags r:id="rId1"/>
            </p:custDataLst>
          </p:nvPr>
        </p:nvGraphicFramePr>
        <p:xfrm>
          <a:off x="3568700" y="5492115"/>
          <a:ext cx="17246600" cy="62865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49320"/>
                <a:gridCol w="3449320"/>
                <a:gridCol w="3449320"/>
                <a:gridCol w="3449320"/>
                <a:gridCol w="3449320"/>
              </a:tblGrid>
              <a:tr h="1571625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 anchor="ctr" anchorCtr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复杂度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 anchor="ctr" anchorCtr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数据量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 anchor="ctr" anchorCtr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算力要求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 anchor="ctr" anchorCtr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适用用户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 anchor="ctr" anchorCtr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1571625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全量微调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 anchor="ctr" anchorCtr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高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 anchor="ctr" anchorCtr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很多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 anchor="ctr" anchorCtr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很高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 anchor="ctr" anchorCtr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有算法基础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 anchor="ctr" anchorCtr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1571625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高效微调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 anchor="ctr" anchorCtr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高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 anchor="ctr" anchorCtr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少量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 anchor="ctr" anchorCtr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较低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 anchor="ctr" anchorCtr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有算法基础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 anchor="ctr" anchorCtr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1571625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API</a:t>
                      </a: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微调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 anchor="ctr" anchorCtr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低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 anchor="ctr" anchorCtr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按需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 anchor="ctr" anchorCtr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无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 anchor="ctr" anchorCtr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zh-CN" altLang="en-US" sz="3600">
                          <a:solidFill>
                            <a:schemeClr val="tx1"/>
                          </a:solidFill>
                          <a:sym typeface="+mn-ea"/>
                        </a:rPr>
                        <a:t>无算法基础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 anchor="ctr" anchorCtr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一级标题方正兰亭中黑简体"/>
          <p:cNvSpPr txBox="1"/>
          <p:nvPr/>
        </p:nvSpPr>
        <p:spPr>
          <a:xfrm>
            <a:off x="1279276" y="909320"/>
            <a:ext cx="7541895" cy="1178560"/>
          </a:xfrm>
          <a:prstGeom prst="rect">
            <a:avLst/>
          </a:prstGeom>
          <a:ln w="254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defTabSz="825500">
              <a:defRPr sz="7000">
                <a:solidFill>
                  <a:srgbClr val="FFFFFF"/>
                </a:solidFill>
                <a:latin typeface="FZLanTingHeiS-DB-GB" panose="02000000000000000000" charset="-122"/>
                <a:ea typeface="FZLanTingHeiS-DB-GB" panose="02000000000000000000" charset="-122"/>
                <a:cs typeface="FZLanTingHeiS-DB-GB" panose="02000000000000000000" charset="-122"/>
                <a:sym typeface="FZLanTingHeiS-DB-GB" panose="02000000000000000000" charset="-122"/>
              </a:defRPr>
            </a:lvl1pPr>
          </a:lstStyle>
          <a:p>
            <a:r>
              <a:rPr lang="en-US">
                <a:solidFill>
                  <a:schemeClr val="tx1"/>
                </a:solidFill>
              </a:rPr>
              <a:t>LLM</a:t>
            </a:r>
            <a:r>
              <a:rPr lang="zh-CN" altLang="en-US">
                <a:solidFill>
                  <a:schemeClr val="tx1"/>
                </a:solidFill>
              </a:rPr>
              <a:t>时代开发范式</a:t>
            </a: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26" name="二级标题方正兰亭黑简体"/>
          <p:cNvSpPr txBox="1"/>
          <p:nvPr/>
        </p:nvSpPr>
        <p:spPr>
          <a:xfrm>
            <a:off x="1279276" y="2206606"/>
            <a:ext cx="6269355" cy="793750"/>
          </a:xfrm>
          <a:prstGeom prst="rect">
            <a:avLst/>
          </a:prstGeom>
          <a:ln w="254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defTabSz="825500">
              <a:defRPr sz="4500">
                <a:solidFill>
                  <a:srgbClr val="DDDDDD"/>
                </a:solidFill>
              </a:defRPr>
            </a:lvl1pPr>
          </a:lstStyle>
          <a:p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基于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API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微调：基本流程</a:t>
            </a:r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16680" y="3167380"/>
            <a:ext cx="15593060" cy="3514725"/>
          </a:xfrm>
          <a:prstGeom prst="rect">
            <a:avLst/>
          </a:prstGeom>
        </p:spPr>
      </p:pic>
      <p:sp>
        <p:nvSpPr>
          <p:cNvPr id="5124" name="空心弧 3"/>
          <p:cNvSpPr/>
          <p:nvPr/>
        </p:nvSpPr>
        <p:spPr bwMode="auto">
          <a:xfrm rot="16921077">
            <a:off x="7910195" y="7275195"/>
            <a:ext cx="5831840" cy="5590540"/>
          </a:xfrm>
          <a:custGeom>
            <a:avLst/>
            <a:gdLst>
              <a:gd name="T0" fmla="*/ 1101990 w 2788528"/>
              <a:gd name="T1" fmla="*/ 30507 h 2753783"/>
              <a:gd name="T2" fmla="*/ 2754655 w 2788528"/>
              <a:gd name="T3" fmla="*/ 1078660 h 2753783"/>
              <a:gd name="T4" fmla="*/ 2082798 w 2788528"/>
              <a:gd name="T5" fmla="*/ 1225639 h 2753783"/>
              <a:gd name="T6" fmla="*/ 1247724 w 2788528"/>
              <a:gd name="T7" fmla="*/ 702590 h 2753783"/>
              <a:gd name="T8" fmla="*/ 1101990 w 2788528"/>
              <a:gd name="T9" fmla="*/ 30507 h 275378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788528" h="2753783">
                <a:moveTo>
                  <a:pt x="1102337" y="30519"/>
                </a:moveTo>
                <a:cubicBezTo>
                  <a:pt x="1851532" y="-127902"/>
                  <a:pt x="2589801" y="340355"/>
                  <a:pt x="2755523" y="1079075"/>
                </a:cubicBezTo>
                <a:lnTo>
                  <a:pt x="2083454" y="1226110"/>
                </a:lnTo>
                <a:cubicBezTo>
                  <a:pt x="1998817" y="858048"/>
                  <a:pt x="1626466" y="624810"/>
                  <a:pt x="1248117" y="702860"/>
                </a:cubicBezTo>
                <a:lnTo>
                  <a:pt x="1102337" y="30519"/>
                </a:lnTo>
                <a:close/>
              </a:path>
            </a:pathLst>
          </a:custGeom>
          <a:solidFill>
            <a:srgbClr val="1E9C8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125" name="空心弧 4"/>
          <p:cNvSpPr/>
          <p:nvPr/>
        </p:nvSpPr>
        <p:spPr bwMode="auto">
          <a:xfrm rot="10221374">
            <a:off x="8027670" y="7204710"/>
            <a:ext cx="5664835" cy="5765165"/>
          </a:xfrm>
          <a:custGeom>
            <a:avLst/>
            <a:gdLst>
              <a:gd name="T0" fmla="*/ 1634314 w 2789647"/>
              <a:gd name="T1" fmla="*/ 20505 h 2754576"/>
              <a:gd name="T2" fmla="*/ 2770679 w 2789647"/>
              <a:gd name="T3" fmla="*/ 1602003 h 2754576"/>
              <a:gd name="T4" fmla="*/ 2097345 w 2789647"/>
              <a:gd name="T5" fmla="*/ 1492369 h 2754576"/>
              <a:gd name="T6" fmla="*/ 1515616 w 2789647"/>
              <a:gd name="T7" fmla="*/ 692711 h 2754576"/>
              <a:gd name="T8" fmla="*/ 1634314 w 2789647"/>
              <a:gd name="T9" fmla="*/ 20505 h 275457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789647" h="2754576">
                <a:moveTo>
                  <a:pt x="1634554" y="20495"/>
                </a:moveTo>
                <a:cubicBezTo>
                  <a:pt x="2388389" y="150361"/>
                  <a:pt x="2895510" y="855687"/>
                  <a:pt x="2771086" y="1601233"/>
                </a:cubicBezTo>
                <a:lnTo>
                  <a:pt x="2097653" y="1491652"/>
                </a:lnTo>
                <a:cubicBezTo>
                  <a:pt x="2162163" y="1114477"/>
                  <a:pt x="1902179" y="757321"/>
                  <a:pt x="1515839" y="692378"/>
                </a:cubicBezTo>
                <a:lnTo>
                  <a:pt x="1634554" y="20495"/>
                </a:lnTo>
                <a:close/>
              </a:path>
            </a:pathLst>
          </a:custGeom>
          <a:solidFill>
            <a:srgbClr val="69C2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126" name="空心弧 5"/>
          <p:cNvSpPr/>
          <p:nvPr/>
        </p:nvSpPr>
        <p:spPr bwMode="auto">
          <a:xfrm rot="851343">
            <a:off x="7969250" y="7154545"/>
            <a:ext cx="5661660" cy="5762625"/>
          </a:xfrm>
          <a:custGeom>
            <a:avLst/>
            <a:gdLst>
              <a:gd name="T0" fmla="*/ 1062536 w 2788529"/>
              <a:gd name="T1" fmla="*/ 39466 h 2753782"/>
              <a:gd name="T2" fmla="*/ 2117990 w 2788529"/>
              <a:gd name="T3" fmla="*/ 200461 h 2753782"/>
              <a:gd name="T4" fmla="*/ 2751950 w 2788529"/>
              <a:gd name="T5" fmla="*/ 1067462 h 2753782"/>
              <a:gd name="T6" fmla="*/ 2083866 w 2788529"/>
              <a:gd name="T7" fmla="*/ 1219806 h 2753782"/>
              <a:gd name="T8" fmla="*/ 1758697 w 2788529"/>
              <a:gd name="T9" fmla="*/ 784275 h 2753782"/>
              <a:gd name="T10" fmla="*/ 1227338 w 2788529"/>
              <a:gd name="T11" fmla="*/ 704907 h 2753782"/>
              <a:gd name="T12" fmla="*/ 1062536 w 2788529"/>
              <a:gd name="T13" fmla="*/ 39466 h 2753782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2788529" h="2753782">
                <a:moveTo>
                  <a:pt x="1062871" y="39458"/>
                </a:moveTo>
                <a:cubicBezTo>
                  <a:pt x="1422483" y="-47441"/>
                  <a:pt x="1802327" y="10470"/>
                  <a:pt x="2118658" y="200422"/>
                </a:cubicBezTo>
                <a:cubicBezTo>
                  <a:pt x="2439675" y="393188"/>
                  <a:pt x="2668330" y="705737"/>
                  <a:pt x="2752818" y="1067257"/>
                </a:cubicBezTo>
                <a:lnTo>
                  <a:pt x="2084523" y="1219571"/>
                </a:lnTo>
                <a:cubicBezTo>
                  <a:pt x="2040913" y="1037492"/>
                  <a:pt x="1923570" y="880402"/>
                  <a:pt x="1759252" y="784124"/>
                </a:cubicBezTo>
                <a:cubicBezTo>
                  <a:pt x="1599636" y="690602"/>
                  <a:pt x="1408708" y="662097"/>
                  <a:pt x="1227725" y="704771"/>
                </a:cubicBezTo>
                <a:lnTo>
                  <a:pt x="1062871" y="39458"/>
                </a:lnTo>
                <a:close/>
              </a:path>
            </a:pathLst>
          </a:custGeom>
          <a:solidFill>
            <a:srgbClr val="69C2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127" name="空心弧 6"/>
          <p:cNvSpPr/>
          <p:nvPr/>
        </p:nvSpPr>
        <p:spPr bwMode="auto">
          <a:xfrm rot="4607761">
            <a:off x="8168005" y="7541260"/>
            <a:ext cx="5831840" cy="5590540"/>
          </a:xfrm>
          <a:custGeom>
            <a:avLst/>
            <a:gdLst>
              <a:gd name="T0" fmla="*/ 1716943 w 2788528"/>
              <a:gd name="T1" fmla="*/ 37495 h 2753783"/>
              <a:gd name="T2" fmla="*/ 2751569 w 2788528"/>
              <a:gd name="T3" fmla="*/ 1687503 h 2753783"/>
              <a:gd name="T4" fmla="*/ 2078139 w 2788528"/>
              <a:gd name="T5" fmla="*/ 1533180 h 2753783"/>
              <a:gd name="T6" fmla="*/ 1554870 w 2788528"/>
              <a:gd name="T7" fmla="*/ 709057 h 2753783"/>
              <a:gd name="T8" fmla="*/ 1716943 w 2788528"/>
              <a:gd name="T9" fmla="*/ 37495 h 275378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788528" h="2753783">
                <a:moveTo>
                  <a:pt x="1717484" y="37509"/>
                </a:moveTo>
                <a:cubicBezTo>
                  <a:pt x="2463405" y="213057"/>
                  <a:pt x="2925780" y="950499"/>
                  <a:pt x="2752436" y="1688152"/>
                </a:cubicBezTo>
                <a:lnTo>
                  <a:pt x="2078794" y="1533769"/>
                </a:lnTo>
                <a:cubicBezTo>
                  <a:pt x="2167607" y="1165147"/>
                  <a:pt x="1933288" y="796080"/>
                  <a:pt x="1555360" y="709330"/>
                </a:cubicBezTo>
                <a:lnTo>
                  <a:pt x="1717484" y="37509"/>
                </a:lnTo>
                <a:close/>
              </a:path>
            </a:pathLst>
          </a:custGeom>
          <a:solidFill>
            <a:srgbClr val="1E9C8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128" name="Freeform 34"/>
          <p:cNvSpPr/>
          <p:nvPr/>
        </p:nvSpPr>
        <p:spPr bwMode="auto">
          <a:xfrm>
            <a:off x="8923655" y="8413115"/>
            <a:ext cx="738505" cy="671195"/>
          </a:xfrm>
          <a:custGeom>
            <a:avLst/>
            <a:gdLst>
              <a:gd name="T0" fmla="*/ 363537 w 136"/>
              <a:gd name="T1" fmla="*/ 128270 h 120"/>
              <a:gd name="T2" fmla="*/ 181769 w 136"/>
              <a:gd name="T3" fmla="*/ 0 h 120"/>
              <a:gd name="T4" fmla="*/ 0 w 136"/>
              <a:gd name="T5" fmla="*/ 128270 h 120"/>
              <a:gd name="T6" fmla="*/ 98903 w 136"/>
              <a:gd name="T7" fmla="*/ 243179 h 120"/>
              <a:gd name="T8" fmla="*/ 58807 w 136"/>
              <a:gd name="T9" fmla="*/ 320675 h 120"/>
              <a:gd name="T10" fmla="*/ 195134 w 136"/>
              <a:gd name="T11" fmla="*/ 256540 h 120"/>
              <a:gd name="T12" fmla="*/ 363537 w 136"/>
              <a:gd name="T13" fmla="*/ 128270 h 12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136" h="120">
                <a:moveTo>
                  <a:pt x="136" y="48"/>
                </a:moveTo>
                <a:cubicBezTo>
                  <a:pt x="136" y="22"/>
                  <a:pt x="106" y="0"/>
                  <a:pt x="68" y="0"/>
                </a:cubicBezTo>
                <a:cubicBezTo>
                  <a:pt x="31" y="0"/>
                  <a:pt x="0" y="22"/>
                  <a:pt x="0" y="48"/>
                </a:cubicBezTo>
                <a:cubicBezTo>
                  <a:pt x="0" y="67"/>
                  <a:pt x="15" y="83"/>
                  <a:pt x="37" y="91"/>
                </a:cubicBezTo>
                <a:cubicBezTo>
                  <a:pt x="38" y="96"/>
                  <a:pt x="37" y="106"/>
                  <a:pt x="22" y="120"/>
                </a:cubicBezTo>
                <a:cubicBezTo>
                  <a:pt x="22" y="120"/>
                  <a:pt x="54" y="111"/>
                  <a:pt x="73" y="96"/>
                </a:cubicBezTo>
                <a:cubicBezTo>
                  <a:pt x="108" y="94"/>
                  <a:pt x="136" y="73"/>
                  <a:pt x="136" y="4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129" name="Freeform 64"/>
          <p:cNvSpPr>
            <a:spLocks noEditPoints="1"/>
          </p:cNvSpPr>
          <p:nvPr/>
        </p:nvSpPr>
        <p:spPr bwMode="auto">
          <a:xfrm>
            <a:off x="9017635" y="11382375"/>
            <a:ext cx="663575" cy="654685"/>
          </a:xfrm>
          <a:custGeom>
            <a:avLst/>
            <a:gdLst>
              <a:gd name="T0" fmla="*/ 307354 w 133"/>
              <a:gd name="T1" fmla="*/ 0 h 127"/>
              <a:gd name="T2" fmla="*/ 22130 w 133"/>
              <a:gd name="T3" fmla="*/ 0 h 127"/>
              <a:gd name="T4" fmla="*/ 0 w 133"/>
              <a:gd name="T5" fmla="*/ 22163 h 127"/>
              <a:gd name="T6" fmla="*/ 0 w 133"/>
              <a:gd name="T7" fmla="*/ 224088 h 127"/>
              <a:gd name="T8" fmla="*/ 22130 w 133"/>
              <a:gd name="T9" fmla="*/ 246250 h 127"/>
              <a:gd name="T10" fmla="*/ 130318 w 133"/>
              <a:gd name="T11" fmla="*/ 246250 h 127"/>
              <a:gd name="T12" fmla="*/ 98353 w 133"/>
              <a:gd name="T13" fmla="*/ 290575 h 127"/>
              <a:gd name="T14" fmla="*/ 98353 w 133"/>
              <a:gd name="T15" fmla="*/ 312738 h 127"/>
              <a:gd name="T16" fmla="*/ 130318 w 133"/>
              <a:gd name="T17" fmla="*/ 312738 h 127"/>
              <a:gd name="T18" fmla="*/ 196707 w 133"/>
              <a:gd name="T19" fmla="*/ 312738 h 127"/>
              <a:gd name="T20" fmla="*/ 231130 w 133"/>
              <a:gd name="T21" fmla="*/ 312738 h 127"/>
              <a:gd name="T22" fmla="*/ 231130 w 133"/>
              <a:gd name="T23" fmla="*/ 290575 h 127"/>
              <a:gd name="T24" fmla="*/ 196707 w 133"/>
              <a:gd name="T25" fmla="*/ 246250 h 127"/>
              <a:gd name="T26" fmla="*/ 307354 w 133"/>
              <a:gd name="T27" fmla="*/ 246250 h 127"/>
              <a:gd name="T28" fmla="*/ 327025 w 133"/>
              <a:gd name="T29" fmla="*/ 224088 h 127"/>
              <a:gd name="T30" fmla="*/ 327025 w 133"/>
              <a:gd name="T31" fmla="*/ 22163 h 127"/>
              <a:gd name="T32" fmla="*/ 307354 w 133"/>
              <a:gd name="T33" fmla="*/ 0 h 127"/>
              <a:gd name="T34" fmla="*/ 147530 w 133"/>
              <a:gd name="T35" fmla="*/ 219163 h 127"/>
              <a:gd name="T36" fmla="*/ 164742 w 133"/>
              <a:gd name="T37" fmla="*/ 201925 h 127"/>
              <a:gd name="T38" fmla="*/ 184413 w 133"/>
              <a:gd name="T39" fmla="*/ 219163 h 127"/>
              <a:gd name="T40" fmla="*/ 164742 w 133"/>
              <a:gd name="T41" fmla="*/ 238863 h 127"/>
              <a:gd name="T42" fmla="*/ 147530 w 133"/>
              <a:gd name="T43" fmla="*/ 219163 h 127"/>
              <a:gd name="T44" fmla="*/ 304895 w 133"/>
              <a:gd name="T45" fmla="*/ 194538 h 127"/>
              <a:gd name="T46" fmla="*/ 24588 w 133"/>
              <a:gd name="T47" fmla="*/ 194538 h 127"/>
              <a:gd name="T48" fmla="*/ 24588 w 133"/>
              <a:gd name="T49" fmla="*/ 24625 h 127"/>
              <a:gd name="T50" fmla="*/ 304895 w 133"/>
              <a:gd name="T51" fmla="*/ 24625 h 127"/>
              <a:gd name="T52" fmla="*/ 304895 w 133"/>
              <a:gd name="T53" fmla="*/ 194538 h 127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</a:gdLst>
            <a:ahLst/>
            <a:cxnLst>
              <a:cxn ang="T54">
                <a:pos x="T0" y="T1"/>
              </a:cxn>
              <a:cxn ang="T55">
                <a:pos x="T2" y="T3"/>
              </a:cxn>
              <a:cxn ang="T56">
                <a:pos x="T4" y="T5"/>
              </a:cxn>
              <a:cxn ang="T57">
                <a:pos x="T6" y="T7"/>
              </a:cxn>
              <a:cxn ang="T58">
                <a:pos x="T8" y="T9"/>
              </a:cxn>
              <a:cxn ang="T59">
                <a:pos x="T10" y="T11"/>
              </a:cxn>
              <a:cxn ang="T60">
                <a:pos x="T12" y="T13"/>
              </a:cxn>
              <a:cxn ang="T61">
                <a:pos x="T14" y="T15"/>
              </a:cxn>
              <a:cxn ang="T62">
                <a:pos x="T16" y="T17"/>
              </a:cxn>
              <a:cxn ang="T63">
                <a:pos x="T18" y="T19"/>
              </a:cxn>
              <a:cxn ang="T64">
                <a:pos x="T20" y="T21"/>
              </a:cxn>
              <a:cxn ang="T65">
                <a:pos x="T22" y="T23"/>
              </a:cxn>
              <a:cxn ang="T66">
                <a:pos x="T24" y="T25"/>
              </a:cxn>
              <a:cxn ang="T67">
                <a:pos x="T26" y="T27"/>
              </a:cxn>
              <a:cxn ang="T68">
                <a:pos x="T28" y="T29"/>
              </a:cxn>
              <a:cxn ang="T69">
                <a:pos x="T30" y="T31"/>
              </a:cxn>
              <a:cxn ang="T70">
                <a:pos x="T32" y="T33"/>
              </a:cxn>
              <a:cxn ang="T71">
                <a:pos x="T34" y="T35"/>
              </a:cxn>
              <a:cxn ang="T72">
                <a:pos x="T36" y="T37"/>
              </a:cxn>
              <a:cxn ang="T73">
                <a:pos x="T38" y="T39"/>
              </a:cxn>
              <a:cxn ang="T74">
                <a:pos x="T40" y="T41"/>
              </a:cxn>
              <a:cxn ang="T75">
                <a:pos x="T42" y="T43"/>
              </a:cxn>
              <a:cxn ang="T76">
                <a:pos x="T44" y="T45"/>
              </a:cxn>
              <a:cxn ang="T77">
                <a:pos x="T46" y="T47"/>
              </a:cxn>
              <a:cxn ang="T78">
                <a:pos x="T48" y="T49"/>
              </a:cxn>
              <a:cxn ang="T79">
                <a:pos x="T50" y="T51"/>
              </a:cxn>
              <a:cxn ang="T80">
                <a:pos x="T52" y="T53"/>
              </a:cxn>
            </a:cxnLst>
            <a:rect l="0" t="0" r="r" b="b"/>
            <a:pathLst>
              <a:path w="133" h="127">
                <a:moveTo>
                  <a:pt x="125" y="0"/>
                </a:moveTo>
                <a:cubicBezTo>
                  <a:pt x="9" y="0"/>
                  <a:pt x="9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91"/>
                  <a:pt x="0" y="91"/>
                  <a:pt x="0" y="91"/>
                </a:cubicBezTo>
                <a:cubicBezTo>
                  <a:pt x="0" y="96"/>
                  <a:pt x="4" y="100"/>
                  <a:pt x="9" y="100"/>
                </a:cubicBezTo>
                <a:cubicBezTo>
                  <a:pt x="53" y="100"/>
                  <a:pt x="53" y="100"/>
                  <a:pt x="53" y="100"/>
                </a:cubicBezTo>
                <a:cubicBezTo>
                  <a:pt x="53" y="100"/>
                  <a:pt x="55" y="118"/>
                  <a:pt x="40" y="118"/>
                </a:cubicBezTo>
                <a:cubicBezTo>
                  <a:pt x="40" y="127"/>
                  <a:pt x="40" y="127"/>
                  <a:pt x="40" y="127"/>
                </a:cubicBezTo>
                <a:cubicBezTo>
                  <a:pt x="53" y="127"/>
                  <a:pt x="53" y="127"/>
                  <a:pt x="53" y="127"/>
                </a:cubicBezTo>
                <a:cubicBezTo>
                  <a:pt x="80" y="127"/>
                  <a:pt x="80" y="127"/>
                  <a:pt x="80" y="127"/>
                </a:cubicBezTo>
                <a:cubicBezTo>
                  <a:pt x="94" y="127"/>
                  <a:pt x="94" y="127"/>
                  <a:pt x="94" y="127"/>
                </a:cubicBezTo>
                <a:cubicBezTo>
                  <a:pt x="94" y="118"/>
                  <a:pt x="94" y="118"/>
                  <a:pt x="94" y="118"/>
                </a:cubicBezTo>
                <a:cubicBezTo>
                  <a:pt x="78" y="118"/>
                  <a:pt x="80" y="100"/>
                  <a:pt x="80" y="100"/>
                </a:cubicBezTo>
                <a:cubicBezTo>
                  <a:pt x="125" y="100"/>
                  <a:pt x="125" y="100"/>
                  <a:pt x="125" y="100"/>
                </a:cubicBezTo>
                <a:cubicBezTo>
                  <a:pt x="129" y="100"/>
                  <a:pt x="133" y="96"/>
                  <a:pt x="133" y="91"/>
                </a:cubicBezTo>
                <a:cubicBezTo>
                  <a:pt x="133" y="9"/>
                  <a:pt x="133" y="9"/>
                  <a:pt x="133" y="9"/>
                </a:cubicBezTo>
                <a:cubicBezTo>
                  <a:pt x="133" y="4"/>
                  <a:pt x="129" y="0"/>
                  <a:pt x="125" y="0"/>
                </a:cubicBezTo>
                <a:close/>
                <a:moveTo>
                  <a:pt x="60" y="89"/>
                </a:moveTo>
                <a:cubicBezTo>
                  <a:pt x="60" y="85"/>
                  <a:pt x="63" y="82"/>
                  <a:pt x="67" y="82"/>
                </a:cubicBezTo>
                <a:cubicBezTo>
                  <a:pt x="72" y="82"/>
                  <a:pt x="75" y="85"/>
                  <a:pt x="75" y="89"/>
                </a:cubicBezTo>
                <a:cubicBezTo>
                  <a:pt x="75" y="94"/>
                  <a:pt x="72" y="97"/>
                  <a:pt x="67" y="97"/>
                </a:cubicBezTo>
                <a:cubicBezTo>
                  <a:pt x="63" y="97"/>
                  <a:pt x="60" y="94"/>
                  <a:pt x="60" y="89"/>
                </a:cubicBezTo>
                <a:close/>
                <a:moveTo>
                  <a:pt x="124" y="79"/>
                </a:moveTo>
                <a:cubicBezTo>
                  <a:pt x="10" y="79"/>
                  <a:pt x="10" y="79"/>
                  <a:pt x="10" y="79"/>
                </a:cubicBezTo>
                <a:cubicBezTo>
                  <a:pt x="10" y="10"/>
                  <a:pt x="10" y="10"/>
                  <a:pt x="10" y="10"/>
                </a:cubicBezTo>
                <a:cubicBezTo>
                  <a:pt x="124" y="10"/>
                  <a:pt x="124" y="10"/>
                  <a:pt x="124" y="10"/>
                </a:cubicBezTo>
                <a:lnTo>
                  <a:pt x="124" y="7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130" name="Freeform 110"/>
          <p:cNvSpPr/>
          <p:nvPr/>
        </p:nvSpPr>
        <p:spPr bwMode="auto">
          <a:xfrm>
            <a:off x="12373610" y="11555095"/>
            <a:ext cx="164465" cy="169545"/>
          </a:xfrm>
          <a:custGeom>
            <a:avLst/>
            <a:gdLst>
              <a:gd name="T0" fmla="*/ 0 w 41"/>
              <a:gd name="T1" fmla="*/ 77014 h 41"/>
              <a:gd name="T2" fmla="*/ 5924 w 41"/>
              <a:gd name="T3" fmla="*/ 80963 h 41"/>
              <a:gd name="T4" fmla="*/ 80962 w 41"/>
              <a:gd name="T5" fmla="*/ 5924 h 41"/>
              <a:gd name="T6" fmla="*/ 77013 w 41"/>
              <a:gd name="T7" fmla="*/ 0 h 41"/>
              <a:gd name="T8" fmla="*/ 0 w 41"/>
              <a:gd name="T9" fmla="*/ 77014 h 4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41" h="41">
                <a:moveTo>
                  <a:pt x="0" y="39"/>
                </a:moveTo>
                <a:lnTo>
                  <a:pt x="3" y="41"/>
                </a:lnTo>
                <a:lnTo>
                  <a:pt x="41" y="3"/>
                </a:lnTo>
                <a:lnTo>
                  <a:pt x="39" y="0"/>
                </a:lnTo>
                <a:lnTo>
                  <a:pt x="0" y="3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131" name="Freeform 111"/>
          <p:cNvSpPr/>
          <p:nvPr/>
        </p:nvSpPr>
        <p:spPr bwMode="auto">
          <a:xfrm>
            <a:off x="12334875" y="11508740"/>
            <a:ext cx="180975" cy="192405"/>
          </a:xfrm>
          <a:custGeom>
            <a:avLst/>
            <a:gdLst>
              <a:gd name="T0" fmla="*/ 74757 w 44"/>
              <a:gd name="T1" fmla="*/ 0 h 46"/>
              <a:gd name="T2" fmla="*/ 0 w 44"/>
              <a:gd name="T3" fmla="*/ 78064 h 46"/>
              <a:gd name="T4" fmla="*/ 12123 w 44"/>
              <a:gd name="T5" fmla="*/ 92075 h 46"/>
              <a:gd name="T6" fmla="*/ 88900 w 44"/>
              <a:gd name="T7" fmla="*/ 16013 h 46"/>
              <a:gd name="T8" fmla="*/ 74757 w 44"/>
              <a:gd name="T9" fmla="*/ 0 h 4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44" h="46">
                <a:moveTo>
                  <a:pt x="37" y="0"/>
                </a:moveTo>
                <a:lnTo>
                  <a:pt x="0" y="39"/>
                </a:lnTo>
                <a:lnTo>
                  <a:pt x="6" y="46"/>
                </a:lnTo>
                <a:lnTo>
                  <a:pt x="44" y="8"/>
                </a:lnTo>
                <a:lnTo>
                  <a:pt x="3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132" name="Freeform 112"/>
          <p:cNvSpPr/>
          <p:nvPr/>
        </p:nvSpPr>
        <p:spPr bwMode="auto">
          <a:xfrm>
            <a:off x="12302490" y="11482070"/>
            <a:ext cx="170815" cy="175895"/>
          </a:xfrm>
          <a:custGeom>
            <a:avLst/>
            <a:gdLst>
              <a:gd name="T0" fmla="*/ 0 w 42"/>
              <a:gd name="T1" fmla="*/ 76125 h 42"/>
              <a:gd name="T2" fmla="*/ 8013 w 42"/>
              <a:gd name="T3" fmla="*/ 84138 h 42"/>
              <a:gd name="T4" fmla="*/ 84137 w 42"/>
              <a:gd name="T5" fmla="*/ 8013 h 42"/>
              <a:gd name="T6" fmla="*/ 76124 w 42"/>
              <a:gd name="T7" fmla="*/ 0 h 42"/>
              <a:gd name="T8" fmla="*/ 0 w 42"/>
              <a:gd name="T9" fmla="*/ 76125 h 4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42" h="42">
                <a:moveTo>
                  <a:pt x="0" y="38"/>
                </a:moveTo>
                <a:lnTo>
                  <a:pt x="4" y="42"/>
                </a:lnTo>
                <a:lnTo>
                  <a:pt x="42" y="4"/>
                </a:lnTo>
                <a:lnTo>
                  <a:pt x="38" y="0"/>
                </a:lnTo>
                <a:lnTo>
                  <a:pt x="0" y="3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133" name="Freeform 113"/>
          <p:cNvSpPr/>
          <p:nvPr/>
        </p:nvSpPr>
        <p:spPr bwMode="auto">
          <a:xfrm>
            <a:off x="12257405" y="11654790"/>
            <a:ext cx="116205" cy="116205"/>
          </a:xfrm>
          <a:custGeom>
            <a:avLst/>
            <a:gdLst>
              <a:gd name="T0" fmla="*/ 57150 w 28"/>
              <a:gd name="T1" fmla="*/ 39688 h 28"/>
              <a:gd name="T2" fmla="*/ 16329 w 28"/>
              <a:gd name="T3" fmla="*/ 0 h 28"/>
              <a:gd name="T4" fmla="*/ 0 w 28"/>
              <a:gd name="T5" fmla="*/ 39688 h 28"/>
              <a:gd name="T6" fmla="*/ 18370 w 28"/>
              <a:gd name="T7" fmla="*/ 55563 h 28"/>
              <a:gd name="T8" fmla="*/ 57150 w 28"/>
              <a:gd name="T9" fmla="*/ 39688 h 2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8" h="28">
                <a:moveTo>
                  <a:pt x="28" y="20"/>
                </a:moveTo>
                <a:lnTo>
                  <a:pt x="8" y="0"/>
                </a:lnTo>
                <a:lnTo>
                  <a:pt x="0" y="20"/>
                </a:lnTo>
                <a:lnTo>
                  <a:pt x="9" y="28"/>
                </a:lnTo>
                <a:lnTo>
                  <a:pt x="28" y="2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134" name="Freeform 114"/>
          <p:cNvSpPr/>
          <p:nvPr/>
        </p:nvSpPr>
        <p:spPr bwMode="auto">
          <a:xfrm>
            <a:off x="12228830" y="11751310"/>
            <a:ext cx="57785" cy="53340"/>
          </a:xfrm>
          <a:custGeom>
            <a:avLst/>
            <a:gdLst>
              <a:gd name="T0" fmla="*/ 0 w 14"/>
              <a:gd name="T1" fmla="*/ 25400 h 13"/>
              <a:gd name="T2" fmla="*/ 28575 w 14"/>
              <a:gd name="T3" fmla="*/ 11723 h 13"/>
              <a:gd name="T4" fmla="*/ 12246 w 14"/>
              <a:gd name="T5" fmla="*/ 0 h 13"/>
              <a:gd name="T6" fmla="*/ 0 w 14"/>
              <a:gd name="T7" fmla="*/ 25400 h 13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4" h="13">
                <a:moveTo>
                  <a:pt x="0" y="13"/>
                </a:moveTo>
                <a:lnTo>
                  <a:pt x="14" y="6"/>
                </a:lnTo>
                <a:lnTo>
                  <a:pt x="6" y="0"/>
                </a:lnTo>
                <a:lnTo>
                  <a:pt x="0" y="1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135" name="Freeform 115"/>
          <p:cNvSpPr/>
          <p:nvPr/>
        </p:nvSpPr>
        <p:spPr bwMode="auto">
          <a:xfrm>
            <a:off x="12470130" y="11438890"/>
            <a:ext cx="113030" cy="120015"/>
          </a:xfrm>
          <a:custGeom>
            <a:avLst/>
            <a:gdLst>
              <a:gd name="T0" fmla="*/ 13891 w 28"/>
              <a:gd name="T1" fmla="*/ 0 h 28"/>
              <a:gd name="T2" fmla="*/ 0 w 28"/>
              <a:gd name="T3" fmla="*/ 16329 h 28"/>
              <a:gd name="T4" fmla="*/ 39687 w 28"/>
              <a:gd name="T5" fmla="*/ 57150 h 28"/>
              <a:gd name="T6" fmla="*/ 55562 w 28"/>
              <a:gd name="T7" fmla="*/ 40821 h 28"/>
              <a:gd name="T8" fmla="*/ 13891 w 28"/>
              <a:gd name="T9" fmla="*/ 0 h 2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8" h="28">
                <a:moveTo>
                  <a:pt x="7" y="0"/>
                </a:moveTo>
                <a:lnTo>
                  <a:pt x="0" y="8"/>
                </a:lnTo>
                <a:lnTo>
                  <a:pt x="20" y="28"/>
                </a:lnTo>
                <a:lnTo>
                  <a:pt x="28" y="20"/>
                </a:lnTo>
                <a:lnTo>
                  <a:pt x="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136" name="Freeform 116"/>
          <p:cNvSpPr/>
          <p:nvPr/>
        </p:nvSpPr>
        <p:spPr bwMode="auto">
          <a:xfrm>
            <a:off x="11948160" y="11382375"/>
            <a:ext cx="457835" cy="571500"/>
          </a:xfrm>
          <a:custGeom>
            <a:avLst/>
            <a:gdLst>
              <a:gd name="T0" fmla="*/ 209323 w 112"/>
              <a:gd name="T1" fmla="*/ 202780 h 136"/>
              <a:gd name="T2" fmla="*/ 167056 w 112"/>
              <a:gd name="T3" fmla="*/ 202780 h 136"/>
              <a:gd name="T4" fmla="*/ 167056 w 112"/>
              <a:gd name="T5" fmla="*/ 258996 h 136"/>
              <a:gd name="T6" fmla="*/ 14089 w 112"/>
              <a:gd name="T7" fmla="*/ 258996 h 136"/>
              <a:gd name="T8" fmla="*/ 14089 w 112"/>
              <a:gd name="T9" fmla="*/ 64247 h 136"/>
              <a:gd name="T10" fmla="*/ 209323 w 112"/>
              <a:gd name="T11" fmla="*/ 64247 h 136"/>
              <a:gd name="T12" fmla="*/ 209323 w 112"/>
              <a:gd name="T13" fmla="*/ 80309 h 136"/>
              <a:gd name="T14" fmla="*/ 225425 w 112"/>
              <a:gd name="T15" fmla="*/ 64247 h 136"/>
              <a:gd name="T16" fmla="*/ 225425 w 112"/>
              <a:gd name="T17" fmla="*/ 12046 h 136"/>
              <a:gd name="T18" fmla="*/ 195234 w 112"/>
              <a:gd name="T19" fmla="*/ 12046 h 136"/>
              <a:gd name="T20" fmla="*/ 195234 w 112"/>
              <a:gd name="T21" fmla="*/ 40154 h 136"/>
              <a:gd name="T22" fmla="*/ 191209 w 112"/>
              <a:gd name="T23" fmla="*/ 40154 h 136"/>
              <a:gd name="T24" fmla="*/ 191209 w 112"/>
              <a:gd name="T25" fmla="*/ 0 h 136"/>
              <a:gd name="T26" fmla="*/ 179132 w 112"/>
              <a:gd name="T27" fmla="*/ 0 h 136"/>
              <a:gd name="T28" fmla="*/ 179132 w 112"/>
              <a:gd name="T29" fmla="*/ 40154 h 136"/>
              <a:gd name="T30" fmla="*/ 175107 w 112"/>
              <a:gd name="T31" fmla="*/ 40154 h 136"/>
              <a:gd name="T32" fmla="*/ 175107 w 112"/>
              <a:gd name="T33" fmla="*/ 12046 h 136"/>
              <a:gd name="T34" fmla="*/ 159005 w 112"/>
              <a:gd name="T35" fmla="*/ 12046 h 136"/>
              <a:gd name="T36" fmla="*/ 159005 w 112"/>
              <a:gd name="T37" fmla="*/ 40154 h 136"/>
              <a:gd name="T38" fmla="*/ 152967 w 112"/>
              <a:gd name="T39" fmla="*/ 40154 h 136"/>
              <a:gd name="T40" fmla="*/ 152967 w 112"/>
              <a:gd name="T41" fmla="*/ 0 h 136"/>
              <a:gd name="T42" fmla="*/ 144916 w 112"/>
              <a:gd name="T43" fmla="*/ 0 h 136"/>
              <a:gd name="T44" fmla="*/ 144916 w 112"/>
              <a:gd name="T45" fmla="*/ 40154 h 136"/>
              <a:gd name="T46" fmla="*/ 136865 w 112"/>
              <a:gd name="T47" fmla="*/ 40154 h 136"/>
              <a:gd name="T48" fmla="*/ 136865 w 112"/>
              <a:gd name="T49" fmla="*/ 12046 h 136"/>
              <a:gd name="T50" fmla="*/ 120763 w 112"/>
              <a:gd name="T51" fmla="*/ 12046 h 136"/>
              <a:gd name="T52" fmla="*/ 120763 w 112"/>
              <a:gd name="T53" fmla="*/ 40154 h 136"/>
              <a:gd name="T54" fmla="*/ 114725 w 112"/>
              <a:gd name="T55" fmla="*/ 40154 h 136"/>
              <a:gd name="T56" fmla="*/ 114725 w 112"/>
              <a:gd name="T57" fmla="*/ 0 h 136"/>
              <a:gd name="T58" fmla="*/ 106674 w 112"/>
              <a:gd name="T59" fmla="*/ 0 h 136"/>
              <a:gd name="T60" fmla="*/ 106674 w 112"/>
              <a:gd name="T61" fmla="*/ 40154 h 136"/>
              <a:gd name="T62" fmla="*/ 102649 w 112"/>
              <a:gd name="T63" fmla="*/ 40154 h 136"/>
              <a:gd name="T64" fmla="*/ 102649 w 112"/>
              <a:gd name="T65" fmla="*/ 12046 h 136"/>
              <a:gd name="T66" fmla="*/ 86547 w 112"/>
              <a:gd name="T67" fmla="*/ 12046 h 136"/>
              <a:gd name="T68" fmla="*/ 86547 w 112"/>
              <a:gd name="T69" fmla="*/ 40154 h 136"/>
              <a:gd name="T70" fmla="*/ 80509 w 112"/>
              <a:gd name="T71" fmla="*/ 40154 h 136"/>
              <a:gd name="T72" fmla="*/ 80509 w 112"/>
              <a:gd name="T73" fmla="*/ 0 h 136"/>
              <a:gd name="T74" fmla="*/ 70445 w 112"/>
              <a:gd name="T75" fmla="*/ 0 h 136"/>
              <a:gd name="T76" fmla="*/ 70445 w 112"/>
              <a:gd name="T77" fmla="*/ 40154 h 136"/>
              <a:gd name="T78" fmla="*/ 64407 w 112"/>
              <a:gd name="T79" fmla="*/ 40154 h 136"/>
              <a:gd name="T80" fmla="*/ 64407 w 112"/>
              <a:gd name="T81" fmla="*/ 12046 h 136"/>
              <a:gd name="T82" fmla="*/ 50318 w 112"/>
              <a:gd name="T83" fmla="*/ 12046 h 136"/>
              <a:gd name="T84" fmla="*/ 50318 w 112"/>
              <a:gd name="T85" fmla="*/ 40154 h 136"/>
              <a:gd name="T86" fmla="*/ 46293 w 112"/>
              <a:gd name="T87" fmla="*/ 40154 h 136"/>
              <a:gd name="T88" fmla="*/ 46293 w 112"/>
              <a:gd name="T89" fmla="*/ 0 h 136"/>
              <a:gd name="T90" fmla="*/ 34216 w 112"/>
              <a:gd name="T91" fmla="*/ 0 h 136"/>
              <a:gd name="T92" fmla="*/ 34216 w 112"/>
              <a:gd name="T93" fmla="*/ 40154 h 136"/>
              <a:gd name="T94" fmla="*/ 30191 w 112"/>
              <a:gd name="T95" fmla="*/ 40154 h 136"/>
              <a:gd name="T96" fmla="*/ 30191 w 112"/>
              <a:gd name="T97" fmla="*/ 12046 h 136"/>
              <a:gd name="T98" fmla="*/ 0 w 112"/>
              <a:gd name="T99" fmla="*/ 12046 h 136"/>
              <a:gd name="T100" fmla="*/ 0 w 112"/>
              <a:gd name="T101" fmla="*/ 48185 h 136"/>
              <a:gd name="T102" fmla="*/ 0 w 112"/>
              <a:gd name="T103" fmla="*/ 56216 h 136"/>
              <a:gd name="T104" fmla="*/ 0 w 112"/>
              <a:gd name="T105" fmla="*/ 273050 h 136"/>
              <a:gd name="T106" fmla="*/ 179132 w 112"/>
              <a:gd name="T107" fmla="*/ 273050 h 136"/>
              <a:gd name="T108" fmla="*/ 225425 w 112"/>
              <a:gd name="T109" fmla="*/ 220849 h 136"/>
              <a:gd name="T110" fmla="*/ 225425 w 112"/>
              <a:gd name="T111" fmla="*/ 168649 h 136"/>
              <a:gd name="T112" fmla="*/ 209323 w 112"/>
              <a:gd name="T113" fmla="*/ 184710 h 136"/>
              <a:gd name="T114" fmla="*/ 209323 w 112"/>
              <a:gd name="T115" fmla="*/ 202780 h 1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</a:gdLst>
            <a:ahLst/>
            <a:cxnLst>
              <a:cxn ang="T116">
                <a:pos x="T0" y="T1"/>
              </a:cxn>
              <a:cxn ang="T117">
                <a:pos x="T2" y="T3"/>
              </a:cxn>
              <a:cxn ang="T118">
                <a:pos x="T4" y="T5"/>
              </a:cxn>
              <a:cxn ang="T119">
                <a:pos x="T6" y="T7"/>
              </a:cxn>
              <a:cxn ang="T120">
                <a:pos x="T8" y="T9"/>
              </a:cxn>
              <a:cxn ang="T121">
                <a:pos x="T10" y="T11"/>
              </a:cxn>
              <a:cxn ang="T122">
                <a:pos x="T12" y="T13"/>
              </a:cxn>
              <a:cxn ang="T123">
                <a:pos x="T14" y="T15"/>
              </a:cxn>
              <a:cxn ang="T124">
                <a:pos x="T16" y="T17"/>
              </a:cxn>
              <a:cxn ang="T125">
                <a:pos x="T18" y="T19"/>
              </a:cxn>
              <a:cxn ang="T126">
                <a:pos x="T20" y="T21"/>
              </a:cxn>
              <a:cxn ang="T127">
                <a:pos x="T22" y="T23"/>
              </a:cxn>
              <a:cxn ang="T128">
                <a:pos x="T24" y="T25"/>
              </a:cxn>
              <a:cxn ang="T129">
                <a:pos x="T26" y="T27"/>
              </a:cxn>
              <a:cxn ang="T130">
                <a:pos x="T28" y="T29"/>
              </a:cxn>
              <a:cxn ang="T131">
                <a:pos x="T30" y="T31"/>
              </a:cxn>
              <a:cxn ang="T132">
                <a:pos x="T32" y="T33"/>
              </a:cxn>
              <a:cxn ang="T133">
                <a:pos x="T34" y="T35"/>
              </a:cxn>
              <a:cxn ang="T134">
                <a:pos x="T36" y="T37"/>
              </a:cxn>
              <a:cxn ang="T135">
                <a:pos x="T38" y="T39"/>
              </a:cxn>
              <a:cxn ang="T136">
                <a:pos x="T40" y="T41"/>
              </a:cxn>
              <a:cxn ang="T137">
                <a:pos x="T42" y="T43"/>
              </a:cxn>
              <a:cxn ang="T138">
                <a:pos x="T44" y="T45"/>
              </a:cxn>
              <a:cxn ang="T139">
                <a:pos x="T46" y="T47"/>
              </a:cxn>
              <a:cxn ang="T140">
                <a:pos x="T48" y="T49"/>
              </a:cxn>
              <a:cxn ang="T141">
                <a:pos x="T50" y="T51"/>
              </a:cxn>
              <a:cxn ang="T142">
                <a:pos x="T52" y="T53"/>
              </a:cxn>
              <a:cxn ang="T143">
                <a:pos x="T54" y="T55"/>
              </a:cxn>
              <a:cxn ang="T144">
                <a:pos x="T56" y="T57"/>
              </a:cxn>
              <a:cxn ang="T145">
                <a:pos x="T58" y="T59"/>
              </a:cxn>
              <a:cxn ang="T146">
                <a:pos x="T60" y="T61"/>
              </a:cxn>
              <a:cxn ang="T147">
                <a:pos x="T62" y="T63"/>
              </a:cxn>
              <a:cxn ang="T148">
                <a:pos x="T64" y="T65"/>
              </a:cxn>
              <a:cxn ang="T149">
                <a:pos x="T66" y="T67"/>
              </a:cxn>
              <a:cxn ang="T150">
                <a:pos x="T68" y="T69"/>
              </a:cxn>
              <a:cxn ang="T151">
                <a:pos x="T70" y="T71"/>
              </a:cxn>
              <a:cxn ang="T152">
                <a:pos x="T72" y="T73"/>
              </a:cxn>
              <a:cxn ang="T153">
                <a:pos x="T74" y="T75"/>
              </a:cxn>
              <a:cxn ang="T154">
                <a:pos x="T76" y="T77"/>
              </a:cxn>
              <a:cxn ang="T155">
                <a:pos x="T78" y="T79"/>
              </a:cxn>
              <a:cxn ang="T156">
                <a:pos x="T80" y="T81"/>
              </a:cxn>
              <a:cxn ang="T157">
                <a:pos x="T82" y="T83"/>
              </a:cxn>
              <a:cxn ang="T158">
                <a:pos x="T84" y="T85"/>
              </a:cxn>
              <a:cxn ang="T159">
                <a:pos x="T86" y="T87"/>
              </a:cxn>
              <a:cxn ang="T160">
                <a:pos x="T88" y="T89"/>
              </a:cxn>
              <a:cxn ang="T161">
                <a:pos x="T90" y="T91"/>
              </a:cxn>
              <a:cxn ang="T162">
                <a:pos x="T92" y="T93"/>
              </a:cxn>
              <a:cxn ang="T163">
                <a:pos x="T94" y="T95"/>
              </a:cxn>
              <a:cxn ang="T164">
                <a:pos x="T96" y="T97"/>
              </a:cxn>
              <a:cxn ang="T165">
                <a:pos x="T98" y="T99"/>
              </a:cxn>
              <a:cxn ang="T166">
                <a:pos x="T100" y="T101"/>
              </a:cxn>
              <a:cxn ang="T167">
                <a:pos x="T102" y="T103"/>
              </a:cxn>
              <a:cxn ang="T168">
                <a:pos x="T104" y="T105"/>
              </a:cxn>
              <a:cxn ang="T169">
                <a:pos x="T106" y="T107"/>
              </a:cxn>
              <a:cxn ang="T170">
                <a:pos x="T108" y="T109"/>
              </a:cxn>
              <a:cxn ang="T171">
                <a:pos x="T110" y="T111"/>
              </a:cxn>
              <a:cxn ang="T172">
                <a:pos x="T112" y="T113"/>
              </a:cxn>
              <a:cxn ang="T173">
                <a:pos x="T114" y="T115"/>
              </a:cxn>
            </a:cxnLst>
            <a:rect l="0" t="0" r="r" b="b"/>
            <a:pathLst>
              <a:path w="112" h="136">
                <a:moveTo>
                  <a:pt x="104" y="101"/>
                </a:moveTo>
                <a:lnTo>
                  <a:pt x="83" y="101"/>
                </a:lnTo>
                <a:lnTo>
                  <a:pt x="83" y="129"/>
                </a:lnTo>
                <a:lnTo>
                  <a:pt x="7" y="129"/>
                </a:lnTo>
                <a:lnTo>
                  <a:pt x="7" y="32"/>
                </a:lnTo>
                <a:lnTo>
                  <a:pt x="104" y="32"/>
                </a:lnTo>
                <a:lnTo>
                  <a:pt x="104" y="40"/>
                </a:lnTo>
                <a:lnTo>
                  <a:pt x="112" y="32"/>
                </a:lnTo>
                <a:lnTo>
                  <a:pt x="112" y="6"/>
                </a:lnTo>
                <a:lnTo>
                  <a:pt x="97" y="6"/>
                </a:lnTo>
                <a:lnTo>
                  <a:pt x="97" y="20"/>
                </a:lnTo>
                <a:lnTo>
                  <a:pt x="95" y="20"/>
                </a:lnTo>
                <a:lnTo>
                  <a:pt x="95" y="0"/>
                </a:lnTo>
                <a:lnTo>
                  <a:pt x="89" y="0"/>
                </a:lnTo>
                <a:lnTo>
                  <a:pt x="89" y="20"/>
                </a:lnTo>
                <a:lnTo>
                  <a:pt x="87" y="20"/>
                </a:lnTo>
                <a:lnTo>
                  <a:pt x="87" y="6"/>
                </a:lnTo>
                <a:lnTo>
                  <a:pt x="79" y="6"/>
                </a:lnTo>
                <a:lnTo>
                  <a:pt x="79" y="20"/>
                </a:lnTo>
                <a:lnTo>
                  <a:pt x="76" y="20"/>
                </a:lnTo>
                <a:lnTo>
                  <a:pt x="76" y="0"/>
                </a:lnTo>
                <a:lnTo>
                  <a:pt x="72" y="0"/>
                </a:lnTo>
                <a:lnTo>
                  <a:pt x="72" y="20"/>
                </a:lnTo>
                <a:lnTo>
                  <a:pt x="68" y="20"/>
                </a:lnTo>
                <a:lnTo>
                  <a:pt x="68" y="6"/>
                </a:lnTo>
                <a:lnTo>
                  <a:pt x="60" y="6"/>
                </a:lnTo>
                <a:lnTo>
                  <a:pt x="60" y="20"/>
                </a:lnTo>
                <a:lnTo>
                  <a:pt x="57" y="20"/>
                </a:lnTo>
                <a:lnTo>
                  <a:pt x="57" y="0"/>
                </a:lnTo>
                <a:lnTo>
                  <a:pt x="53" y="0"/>
                </a:lnTo>
                <a:lnTo>
                  <a:pt x="53" y="20"/>
                </a:lnTo>
                <a:lnTo>
                  <a:pt x="51" y="20"/>
                </a:lnTo>
                <a:lnTo>
                  <a:pt x="51" y="6"/>
                </a:lnTo>
                <a:lnTo>
                  <a:pt x="43" y="6"/>
                </a:lnTo>
                <a:lnTo>
                  <a:pt x="43" y="20"/>
                </a:lnTo>
                <a:lnTo>
                  <a:pt x="40" y="20"/>
                </a:lnTo>
                <a:lnTo>
                  <a:pt x="40" y="0"/>
                </a:lnTo>
                <a:lnTo>
                  <a:pt x="35" y="0"/>
                </a:lnTo>
                <a:lnTo>
                  <a:pt x="35" y="20"/>
                </a:lnTo>
                <a:lnTo>
                  <a:pt x="32" y="20"/>
                </a:lnTo>
                <a:lnTo>
                  <a:pt x="32" y="6"/>
                </a:lnTo>
                <a:lnTo>
                  <a:pt x="25" y="6"/>
                </a:lnTo>
                <a:lnTo>
                  <a:pt x="25" y="20"/>
                </a:lnTo>
                <a:lnTo>
                  <a:pt x="23" y="20"/>
                </a:lnTo>
                <a:lnTo>
                  <a:pt x="23" y="0"/>
                </a:lnTo>
                <a:lnTo>
                  <a:pt x="17" y="0"/>
                </a:lnTo>
                <a:lnTo>
                  <a:pt x="17" y="20"/>
                </a:lnTo>
                <a:lnTo>
                  <a:pt x="15" y="20"/>
                </a:lnTo>
                <a:lnTo>
                  <a:pt x="15" y="6"/>
                </a:lnTo>
                <a:lnTo>
                  <a:pt x="0" y="6"/>
                </a:lnTo>
                <a:lnTo>
                  <a:pt x="0" y="24"/>
                </a:lnTo>
                <a:lnTo>
                  <a:pt x="0" y="28"/>
                </a:lnTo>
                <a:lnTo>
                  <a:pt x="0" y="136"/>
                </a:lnTo>
                <a:lnTo>
                  <a:pt x="89" y="136"/>
                </a:lnTo>
                <a:lnTo>
                  <a:pt x="112" y="110"/>
                </a:lnTo>
                <a:lnTo>
                  <a:pt x="112" y="84"/>
                </a:lnTo>
                <a:lnTo>
                  <a:pt x="104" y="92"/>
                </a:lnTo>
                <a:lnTo>
                  <a:pt x="104" y="10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137" name="Rectangle 117"/>
          <p:cNvSpPr>
            <a:spLocks noChangeArrowheads="1"/>
          </p:cNvSpPr>
          <p:nvPr/>
        </p:nvSpPr>
        <p:spPr bwMode="auto">
          <a:xfrm>
            <a:off x="12028805" y="11575415"/>
            <a:ext cx="180340" cy="2984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5138" name="Rectangle 118"/>
          <p:cNvSpPr>
            <a:spLocks noChangeArrowheads="1"/>
          </p:cNvSpPr>
          <p:nvPr/>
        </p:nvSpPr>
        <p:spPr bwMode="auto">
          <a:xfrm>
            <a:off x="12028805" y="11641455"/>
            <a:ext cx="180340" cy="2984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5139" name="Rectangle 119"/>
          <p:cNvSpPr>
            <a:spLocks noChangeArrowheads="1"/>
          </p:cNvSpPr>
          <p:nvPr/>
        </p:nvSpPr>
        <p:spPr bwMode="auto">
          <a:xfrm>
            <a:off x="12028805" y="11718290"/>
            <a:ext cx="180340" cy="2286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5140" name="Rectangle 120"/>
          <p:cNvSpPr>
            <a:spLocks noChangeArrowheads="1"/>
          </p:cNvSpPr>
          <p:nvPr/>
        </p:nvSpPr>
        <p:spPr bwMode="auto">
          <a:xfrm>
            <a:off x="12028805" y="11787505"/>
            <a:ext cx="180340" cy="3048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5141" name="Freeform 126"/>
          <p:cNvSpPr>
            <a:spLocks noEditPoints="1"/>
          </p:cNvSpPr>
          <p:nvPr/>
        </p:nvSpPr>
        <p:spPr bwMode="auto">
          <a:xfrm>
            <a:off x="12334875" y="8479790"/>
            <a:ext cx="332105" cy="554355"/>
          </a:xfrm>
          <a:custGeom>
            <a:avLst/>
            <a:gdLst>
              <a:gd name="T0" fmla="*/ 0 w 82"/>
              <a:gd name="T1" fmla="*/ 68287 h 132"/>
              <a:gd name="T2" fmla="*/ 0 w 82"/>
              <a:gd name="T3" fmla="*/ 265113 h 132"/>
              <a:gd name="T4" fmla="*/ 163512 w 82"/>
              <a:gd name="T5" fmla="*/ 198835 h 132"/>
              <a:gd name="T6" fmla="*/ 163512 w 82"/>
              <a:gd name="T7" fmla="*/ 0 h 132"/>
              <a:gd name="T8" fmla="*/ 0 w 82"/>
              <a:gd name="T9" fmla="*/ 68287 h 132"/>
              <a:gd name="T10" fmla="*/ 151548 w 82"/>
              <a:gd name="T11" fmla="*/ 20084 h 132"/>
              <a:gd name="T12" fmla="*/ 151548 w 82"/>
              <a:gd name="T13" fmla="*/ 188793 h 132"/>
              <a:gd name="T14" fmla="*/ 9970 w 82"/>
              <a:gd name="T15" fmla="*/ 132557 h 132"/>
              <a:gd name="T16" fmla="*/ 9970 w 82"/>
              <a:gd name="T17" fmla="*/ 76320 h 132"/>
              <a:gd name="T18" fmla="*/ 151548 w 82"/>
              <a:gd name="T19" fmla="*/ 20084 h 132"/>
              <a:gd name="T20" fmla="*/ 9970 w 82"/>
              <a:gd name="T21" fmla="*/ 140590 h 132"/>
              <a:gd name="T22" fmla="*/ 145566 w 82"/>
              <a:gd name="T23" fmla="*/ 192809 h 132"/>
              <a:gd name="T24" fmla="*/ 9970 w 82"/>
              <a:gd name="T25" fmla="*/ 249046 h 132"/>
              <a:gd name="T26" fmla="*/ 9970 w 82"/>
              <a:gd name="T27" fmla="*/ 140590 h 132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82" h="132">
                <a:moveTo>
                  <a:pt x="0" y="34"/>
                </a:moveTo>
                <a:lnTo>
                  <a:pt x="0" y="132"/>
                </a:lnTo>
                <a:lnTo>
                  <a:pt x="82" y="99"/>
                </a:lnTo>
                <a:lnTo>
                  <a:pt x="82" y="0"/>
                </a:lnTo>
                <a:lnTo>
                  <a:pt x="0" y="34"/>
                </a:lnTo>
                <a:close/>
                <a:moveTo>
                  <a:pt x="76" y="10"/>
                </a:moveTo>
                <a:lnTo>
                  <a:pt x="76" y="94"/>
                </a:lnTo>
                <a:lnTo>
                  <a:pt x="5" y="66"/>
                </a:lnTo>
                <a:lnTo>
                  <a:pt x="5" y="38"/>
                </a:lnTo>
                <a:lnTo>
                  <a:pt x="76" y="10"/>
                </a:lnTo>
                <a:close/>
                <a:moveTo>
                  <a:pt x="5" y="70"/>
                </a:moveTo>
                <a:lnTo>
                  <a:pt x="73" y="96"/>
                </a:lnTo>
                <a:lnTo>
                  <a:pt x="5" y="124"/>
                </a:lnTo>
                <a:lnTo>
                  <a:pt x="5" y="7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142" name="Freeform 127"/>
          <p:cNvSpPr/>
          <p:nvPr/>
        </p:nvSpPr>
        <p:spPr bwMode="auto">
          <a:xfrm>
            <a:off x="11964035" y="8479790"/>
            <a:ext cx="328930" cy="554355"/>
          </a:xfrm>
          <a:custGeom>
            <a:avLst/>
            <a:gdLst>
              <a:gd name="T0" fmla="*/ 0 w 81"/>
              <a:gd name="T1" fmla="*/ 198835 h 132"/>
              <a:gd name="T2" fmla="*/ 161925 w 81"/>
              <a:gd name="T3" fmla="*/ 265113 h 132"/>
              <a:gd name="T4" fmla="*/ 161925 w 81"/>
              <a:gd name="T5" fmla="*/ 68287 h 132"/>
              <a:gd name="T6" fmla="*/ 0 w 81"/>
              <a:gd name="T7" fmla="*/ 0 h 132"/>
              <a:gd name="T8" fmla="*/ 0 w 81"/>
              <a:gd name="T9" fmla="*/ 198835 h 13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81" h="132">
                <a:moveTo>
                  <a:pt x="0" y="99"/>
                </a:moveTo>
                <a:lnTo>
                  <a:pt x="81" y="132"/>
                </a:lnTo>
                <a:lnTo>
                  <a:pt x="81" y="34"/>
                </a:lnTo>
                <a:lnTo>
                  <a:pt x="0" y="0"/>
                </a:lnTo>
                <a:lnTo>
                  <a:pt x="0" y="9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143" name="Freeform 128"/>
          <p:cNvSpPr>
            <a:spLocks noEditPoints="1"/>
          </p:cNvSpPr>
          <p:nvPr/>
        </p:nvSpPr>
        <p:spPr bwMode="auto">
          <a:xfrm>
            <a:off x="11983720" y="8313420"/>
            <a:ext cx="676910" cy="276225"/>
          </a:xfrm>
          <a:custGeom>
            <a:avLst/>
            <a:gdLst>
              <a:gd name="T0" fmla="*/ 164679 w 166"/>
              <a:gd name="T1" fmla="*/ 0 h 66"/>
              <a:gd name="T2" fmla="*/ 0 w 166"/>
              <a:gd name="T3" fmla="*/ 63885 h 66"/>
              <a:gd name="T4" fmla="*/ 160663 w 166"/>
              <a:gd name="T5" fmla="*/ 131763 h 66"/>
              <a:gd name="T6" fmla="*/ 333375 w 166"/>
              <a:gd name="T7" fmla="*/ 63885 h 66"/>
              <a:gd name="T8" fmla="*/ 164679 w 166"/>
              <a:gd name="T9" fmla="*/ 0 h 66"/>
              <a:gd name="T10" fmla="*/ 164679 w 166"/>
              <a:gd name="T11" fmla="*/ 11978 h 66"/>
              <a:gd name="T12" fmla="*/ 303251 w 166"/>
              <a:gd name="T13" fmla="*/ 63885 h 66"/>
              <a:gd name="T14" fmla="*/ 164679 w 166"/>
              <a:gd name="T15" fmla="*/ 117788 h 66"/>
              <a:gd name="T16" fmla="*/ 164679 w 166"/>
              <a:gd name="T17" fmla="*/ 11978 h 66"/>
              <a:gd name="T18" fmla="*/ 156646 w 166"/>
              <a:gd name="T19" fmla="*/ 13975 h 66"/>
              <a:gd name="T20" fmla="*/ 156646 w 166"/>
              <a:gd name="T21" fmla="*/ 117788 h 66"/>
              <a:gd name="T22" fmla="*/ 30124 w 166"/>
              <a:gd name="T23" fmla="*/ 63885 h 66"/>
              <a:gd name="T24" fmla="*/ 156646 w 166"/>
              <a:gd name="T25" fmla="*/ 13975 h 6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166" h="66">
                <a:moveTo>
                  <a:pt x="82" y="0"/>
                </a:moveTo>
                <a:lnTo>
                  <a:pt x="0" y="32"/>
                </a:lnTo>
                <a:lnTo>
                  <a:pt x="80" y="66"/>
                </a:lnTo>
                <a:lnTo>
                  <a:pt x="166" y="32"/>
                </a:lnTo>
                <a:lnTo>
                  <a:pt x="82" y="0"/>
                </a:lnTo>
                <a:close/>
                <a:moveTo>
                  <a:pt x="82" y="6"/>
                </a:moveTo>
                <a:lnTo>
                  <a:pt x="151" y="32"/>
                </a:lnTo>
                <a:lnTo>
                  <a:pt x="82" y="59"/>
                </a:lnTo>
                <a:lnTo>
                  <a:pt x="82" y="6"/>
                </a:lnTo>
                <a:close/>
                <a:moveTo>
                  <a:pt x="78" y="7"/>
                </a:moveTo>
                <a:lnTo>
                  <a:pt x="78" y="59"/>
                </a:lnTo>
                <a:lnTo>
                  <a:pt x="15" y="32"/>
                </a:lnTo>
                <a:lnTo>
                  <a:pt x="78" y="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144" name="TextBox 13"/>
          <p:cNvSpPr txBox="1">
            <a:spLocks noChangeArrowheads="1"/>
          </p:cNvSpPr>
          <p:nvPr/>
        </p:nvSpPr>
        <p:spPr bwMode="auto">
          <a:xfrm>
            <a:off x="5111115" y="7786370"/>
            <a:ext cx="2777490" cy="553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charset="0"/>
                <a:ea typeface="宋体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charset="0"/>
                <a:ea typeface="宋体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charset="0"/>
                <a:ea typeface="宋体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charset="0"/>
                <a:ea typeface="宋体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charset="0"/>
                <a:ea typeface="宋体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charset="0"/>
                <a:ea typeface="宋体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charset="0"/>
                <a:ea typeface="宋体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charset="0"/>
                <a:ea typeface="宋体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1. 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准备数据</a:t>
            </a:r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5146" name="TextBox 13"/>
          <p:cNvSpPr txBox="1">
            <a:spLocks noChangeArrowheads="1"/>
          </p:cNvSpPr>
          <p:nvPr/>
        </p:nvSpPr>
        <p:spPr bwMode="auto">
          <a:xfrm>
            <a:off x="13756640" y="7786370"/>
            <a:ext cx="2733675" cy="553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charset="0"/>
                <a:ea typeface="宋体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charset="0"/>
                <a:ea typeface="宋体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charset="0"/>
                <a:ea typeface="宋体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charset="0"/>
                <a:ea typeface="宋体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charset="0"/>
                <a:ea typeface="宋体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charset="0"/>
                <a:ea typeface="宋体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charset="0"/>
                <a:ea typeface="宋体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charset="0"/>
                <a:ea typeface="宋体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4. 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模型使用</a:t>
            </a:r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5148" name="TextBox 13"/>
          <p:cNvSpPr txBox="1">
            <a:spLocks noChangeArrowheads="1"/>
          </p:cNvSpPr>
          <p:nvPr/>
        </p:nvSpPr>
        <p:spPr bwMode="auto">
          <a:xfrm>
            <a:off x="4868545" y="11506200"/>
            <a:ext cx="3020060" cy="553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charset="0"/>
                <a:ea typeface="宋体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charset="0"/>
                <a:ea typeface="宋体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charset="0"/>
                <a:ea typeface="宋体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charset="0"/>
                <a:ea typeface="宋体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charset="0"/>
                <a:ea typeface="宋体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charset="0"/>
                <a:ea typeface="宋体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charset="0"/>
                <a:ea typeface="宋体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charset="0"/>
                <a:ea typeface="宋体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2. 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上传数据</a:t>
            </a:r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5150" name="TextBox 13"/>
          <p:cNvSpPr txBox="1">
            <a:spLocks noChangeArrowheads="1"/>
          </p:cNvSpPr>
          <p:nvPr/>
        </p:nvSpPr>
        <p:spPr bwMode="auto">
          <a:xfrm>
            <a:off x="13756640" y="11506200"/>
            <a:ext cx="2954655" cy="553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charset="0"/>
                <a:ea typeface="宋体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charset="0"/>
                <a:ea typeface="宋体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charset="0"/>
                <a:ea typeface="宋体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charset="0"/>
                <a:ea typeface="宋体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charset="0"/>
                <a:ea typeface="宋体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charset="0"/>
                <a:ea typeface="宋体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charset="0"/>
                <a:ea typeface="宋体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charset="0"/>
                <a:ea typeface="宋体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3. 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模型微调</a:t>
            </a:r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2897505" y="8589645"/>
            <a:ext cx="4991100" cy="612140"/>
          </a:xfrm>
          <a:prstGeom prst="rect">
            <a:avLst/>
          </a:prstGeom>
          <a:noFill/>
          <a:ln w="254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91439" tIns="91439" rIns="91439" bIns="91439" numCol="1" spcCol="38100" rtlCol="0" anchor="t" forceAA="0" upright="0">
            <a:spAutoFit/>
          </a:bodyPr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800" b="0" i="0" u="none" strike="noStrike" cap="none" spc="0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FZLanTingHeiS-R-GB" panose="02000000000000000000" charset="-122"/>
              </a:rPr>
              <a:t>不同任务数据构造方式不一样</a:t>
            </a:r>
            <a:endParaRPr kumimoji="0" lang="zh-CN" altLang="en-US" sz="2800" b="0" i="0" u="none" strike="noStrike" cap="none" spc="0" normalizeH="0" baseline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FillTx/>
              <a:latin typeface="+mn-lt"/>
              <a:ea typeface="+mn-ea"/>
              <a:cs typeface="+mn-cs"/>
              <a:sym typeface="FZLanTingHeiS-R-GB" panose="02000000000000000000" charset="-122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2030095" y="12187555"/>
            <a:ext cx="5858510" cy="612140"/>
          </a:xfrm>
          <a:prstGeom prst="rect">
            <a:avLst/>
          </a:prstGeom>
          <a:noFill/>
          <a:ln w="254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91439" tIns="91439" rIns="91439" bIns="91439" numCol="1" spcCol="38100" rtlCol="0" anchor="t" forceAA="0" upright="0">
            <a:spAutoFit/>
          </a:bodyPr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800" b="0" i="0" u="none" strike="noStrike" cap="none" spc="0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FZLanTingHeiS-R-GB" panose="02000000000000000000" charset="-122"/>
              </a:rPr>
              <a:t>命令行或</a:t>
            </a:r>
            <a:r>
              <a:rPr kumimoji="0" lang="en-US" altLang="zh-CN" sz="2800" b="0" i="0" u="none" strike="noStrike" cap="none" spc="0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FZLanTingHeiS-R-GB" panose="02000000000000000000" charset="-122"/>
              </a:rPr>
              <a:t>AI Studio</a:t>
            </a:r>
            <a:r>
              <a:rPr kumimoji="0" lang="zh-CN" altLang="en-US" sz="2800" b="0" i="0" u="none" strike="noStrike" cap="none" spc="0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FZLanTingHeiS-R-GB" panose="02000000000000000000" charset="-122"/>
              </a:rPr>
              <a:t>的图形交互界面</a:t>
            </a:r>
            <a:endParaRPr kumimoji="0" lang="zh-CN" altLang="en-US" sz="2800" b="0" i="0" u="none" strike="noStrike" cap="none" spc="0" normalizeH="0" baseline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FillTx/>
              <a:latin typeface="+mn-lt"/>
              <a:ea typeface="+mn-ea"/>
              <a:cs typeface="+mn-cs"/>
              <a:sym typeface="FZLanTingHeiS-R-GB" panose="02000000000000000000" charset="-122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13756640" y="12187555"/>
            <a:ext cx="6825615" cy="612140"/>
          </a:xfrm>
          <a:prstGeom prst="rect">
            <a:avLst/>
          </a:prstGeom>
          <a:noFill/>
          <a:ln w="254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91439" tIns="91439" rIns="91439" bIns="91439" numCol="1" spcCol="38100" rtlCol="0" anchor="t" forceAA="0" upright="0">
            <a:spAutoFit/>
          </a:bodyPr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800" b="0" i="0" u="none" strike="noStrike" cap="none" spc="0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FZLanTingHeiS-R-GB" panose="02000000000000000000" charset="-122"/>
              </a:rPr>
              <a:t>服务提供商完成，百度、</a:t>
            </a:r>
            <a:r>
              <a:rPr kumimoji="0" lang="en-US" altLang="zh-CN" sz="2800" b="0" i="0" u="none" strike="noStrike" cap="none" spc="0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FZLanTingHeiS-R-GB" panose="02000000000000000000" charset="-122"/>
              </a:rPr>
              <a:t>OpenAI</a:t>
            </a:r>
            <a:r>
              <a:rPr kumimoji="0" lang="zh-CN" altLang="en-US" sz="2800" b="0" i="0" u="none" strike="noStrike" cap="none" spc="0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FZLanTingHeiS-R-GB" panose="02000000000000000000" charset="-122"/>
              </a:rPr>
              <a:t>等</a:t>
            </a:r>
            <a:endParaRPr kumimoji="0" lang="zh-CN" altLang="en-US" sz="2800" b="0" i="0" u="none" strike="noStrike" cap="none" spc="0" normalizeH="0" baseline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FillTx/>
              <a:latin typeface="+mn-lt"/>
              <a:ea typeface="+mn-ea"/>
              <a:cs typeface="+mn-cs"/>
              <a:sym typeface="FZLanTingHeiS-R-GB" panose="02000000000000000000" charset="-122"/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13756640" y="8589645"/>
            <a:ext cx="8019415" cy="612140"/>
          </a:xfrm>
          <a:prstGeom prst="rect">
            <a:avLst/>
          </a:prstGeom>
          <a:noFill/>
          <a:ln w="254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91439" tIns="91439" rIns="91439" bIns="91439" numCol="1" spcCol="38100" rtlCol="0" anchor="t" forceAA="0" upright="0">
            <a:spAutoFit/>
          </a:bodyPr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800" b="0" i="0" u="none" strike="noStrike" cap="none" spc="0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FZLanTingHeiS-R-GB" panose="02000000000000000000" charset="-122"/>
              </a:rPr>
              <a:t>获取到微调后模型的</a:t>
            </a:r>
            <a:r>
              <a:rPr kumimoji="0" lang="en-US" altLang="zh-CN" sz="2800" b="0" i="0" u="none" strike="noStrike" cap="none" spc="0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FZLanTingHeiS-R-GB" panose="02000000000000000000" charset="-122"/>
              </a:rPr>
              <a:t>id</a:t>
            </a:r>
            <a:r>
              <a:rPr kumimoji="0" lang="zh-CN" altLang="en-US" sz="2800" b="0" i="0" u="none" strike="noStrike" cap="none" spc="0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FZLanTingHeiS-R-GB" panose="02000000000000000000" charset="-122"/>
              </a:rPr>
              <a:t>，使用时替换原模型</a:t>
            </a:r>
            <a:r>
              <a:rPr kumimoji="0" lang="en-US" altLang="zh-CN" sz="2800" b="0" i="0" u="none" strike="noStrike" cap="none" spc="0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FZLanTingHeiS-R-GB" panose="02000000000000000000" charset="-122"/>
              </a:rPr>
              <a:t>id</a:t>
            </a:r>
            <a:endParaRPr kumimoji="0" lang="en-US" altLang="zh-CN" sz="2800" b="0" i="0" u="none" strike="noStrike" cap="none" spc="0" normalizeH="0" baseline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FillTx/>
              <a:latin typeface="+mn-lt"/>
              <a:ea typeface="+mn-ea"/>
              <a:cs typeface="+mn-cs"/>
              <a:sym typeface="FZLanTingHeiS-R-GB" panose="02000000000000000000" charset="-122"/>
            </a:endParaRPr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一级标题方正兰亭中黑简体"/>
          <p:cNvSpPr txBox="1"/>
          <p:nvPr/>
        </p:nvSpPr>
        <p:spPr>
          <a:xfrm>
            <a:off x="1279276" y="909320"/>
            <a:ext cx="7541895" cy="1178560"/>
          </a:xfrm>
          <a:prstGeom prst="rect">
            <a:avLst/>
          </a:prstGeom>
          <a:ln w="254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defTabSz="825500">
              <a:defRPr sz="7000">
                <a:solidFill>
                  <a:srgbClr val="FFFFFF"/>
                </a:solidFill>
                <a:latin typeface="FZLanTingHeiS-DB-GB" panose="02000000000000000000" charset="-122"/>
                <a:ea typeface="FZLanTingHeiS-DB-GB" panose="02000000000000000000" charset="-122"/>
                <a:cs typeface="FZLanTingHeiS-DB-GB" panose="02000000000000000000" charset="-122"/>
                <a:sym typeface="FZLanTingHeiS-DB-GB" panose="02000000000000000000" charset="-122"/>
              </a:defRPr>
            </a:lvl1pPr>
          </a:lstStyle>
          <a:p>
            <a:r>
              <a:rPr lang="en-US">
                <a:solidFill>
                  <a:schemeClr val="tx1"/>
                </a:solidFill>
              </a:rPr>
              <a:t>LLM</a:t>
            </a:r>
            <a:r>
              <a:rPr lang="zh-CN" altLang="en-US">
                <a:solidFill>
                  <a:schemeClr val="tx1"/>
                </a:solidFill>
              </a:rPr>
              <a:t>时代开发范式</a:t>
            </a: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26" name="二级标题方正兰亭黑简体"/>
          <p:cNvSpPr txBox="1"/>
          <p:nvPr/>
        </p:nvSpPr>
        <p:spPr>
          <a:xfrm>
            <a:off x="1279276" y="2206606"/>
            <a:ext cx="5126355" cy="793750"/>
          </a:xfrm>
          <a:prstGeom prst="rect">
            <a:avLst/>
          </a:prstGeom>
          <a:ln w="254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defTabSz="825500">
              <a:defRPr sz="4500">
                <a:solidFill>
                  <a:srgbClr val="DDDDDD"/>
                </a:solidFill>
              </a:defRPr>
            </a:lvl1pPr>
          </a:lstStyle>
          <a:p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基于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API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微调：示例</a:t>
            </a:r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64635" y="3157220"/>
            <a:ext cx="17666335" cy="376110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4635" y="6918325"/>
            <a:ext cx="17666335" cy="644652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文本框 11"/>
          <p:cNvSpPr txBox="1"/>
          <p:nvPr/>
        </p:nvSpPr>
        <p:spPr>
          <a:xfrm>
            <a:off x="2484755" y="3830320"/>
            <a:ext cx="18262600" cy="2181860"/>
          </a:xfrm>
          <a:prstGeom prst="rect">
            <a:avLst/>
          </a:prstGeom>
          <a:ln w="25400">
            <a:miter lim="400000"/>
          </a:ln>
        </p:spPr>
        <p:txBody>
          <a:bodyPr wrap="square" tIns="91439" bIns="91439">
            <a:spAutoFit/>
          </a:bodyPr>
          <a:lstStyle>
            <a:lvl1pPr algn="ctr">
              <a:defRPr sz="13000">
                <a:solidFill>
                  <a:srgbClr val="FFFFFF"/>
                </a:solidFill>
                <a:latin typeface="FZLanTingHeiS-DB-GB" panose="02000000000000000000" charset="-122"/>
                <a:ea typeface="FZLanTingHeiS-DB-GB" panose="02000000000000000000" charset="-122"/>
                <a:cs typeface="FZLanTingHeiS-DB-GB" panose="02000000000000000000" charset="-122"/>
                <a:sym typeface="FZLanTingHeiS-DB-GB" panose="02000000000000000000" charset="-122"/>
              </a:defRPr>
            </a:lvl1pPr>
          </a:lstStyle>
          <a:p>
            <a:pPr algn="ctr"/>
            <a:r>
              <a:rPr lang="zh-CN" altLang="en-US">
                <a:sym typeface="+mn-ea"/>
              </a:rPr>
              <a:t>大模型基本原理</a:t>
            </a:r>
            <a:endParaRPr lang="zh-CN" altLang="en-US">
              <a:sym typeface="+mn-ea"/>
            </a:endParaRPr>
          </a:p>
        </p:txBody>
      </p:sp>
      <p:sp>
        <p:nvSpPr>
          <p:cNvPr id="114" name="此处可为PPT标题页面"/>
          <p:cNvSpPr txBox="1"/>
          <p:nvPr/>
        </p:nvSpPr>
        <p:spPr>
          <a:xfrm>
            <a:off x="5723403" y="6207019"/>
            <a:ext cx="11785600" cy="716915"/>
          </a:xfrm>
          <a:prstGeom prst="rect">
            <a:avLst/>
          </a:prstGeom>
          <a:ln w="254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defTabSz="825500">
              <a:defRPr sz="4000">
                <a:solidFill>
                  <a:srgbClr val="FFFFFF"/>
                </a:solidFill>
                <a:latin typeface="FZLanTingKanHeiS-R-GB" panose="02000000000000000000" charset="-122"/>
                <a:ea typeface="FZLanTingKanHeiS-R-GB" panose="02000000000000000000" charset="-122"/>
                <a:cs typeface="FZLanTingKanHeiS-R-GB" panose="02000000000000000000" charset="-122"/>
                <a:sym typeface="FZLanTingKanHeiS-R-GB" panose="02000000000000000000" charset="-122"/>
              </a:defRPr>
            </a:lvl1pPr>
          </a:lstStyle>
          <a:p>
            <a:r>
              <a:rPr lang="zh-CN"/>
              <a:t>语言模型何以具备如此能力，以及如何更好地使用？</a:t>
            </a:r>
            <a:endParaRPr lang="zh-CN"/>
          </a:p>
        </p:txBody>
      </p:sp>
      <p:sp>
        <p:nvSpPr>
          <p:cNvPr id="2" name="Text Box 1"/>
          <p:cNvSpPr txBox="1"/>
          <p:nvPr/>
        </p:nvSpPr>
        <p:spPr>
          <a:xfrm>
            <a:off x="6431915" y="7840345"/>
            <a:ext cx="10368280" cy="2951480"/>
          </a:xfrm>
          <a:prstGeom prst="rect">
            <a:avLst/>
          </a:prstGeom>
          <a:noFill/>
          <a:ln w="254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91439" tIns="91439" rIns="91439" bIns="91439" numCol="1" spcCol="38100" rtlCol="0" anchor="t" forceAA="0">
            <a:spAutoFit/>
          </a:bodyPr>
          <a:p>
            <a:pPr marL="571500" marR="0" indent="-57150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chemeClr val="bg1"/>
                </a:solidFill>
                <a:sym typeface="FZLanTingHeiS-R-GB" panose="02000000000000000000" charset="-122"/>
              </a:rPr>
              <a:t>大语言模型工作</a:t>
            </a:r>
            <a:r>
              <a:rPr lang="zh-CN" altLang="en-US">
                <a:solidFill>
                  <a:schemeClr val="bg1"/>
                </a:solidFill>
                <a:sym typeface="FZLanTingHeiS-R-GB" panose="02000000000000000000" charset="-122"/>
              </a:rPr>
              <a:t>原理</a:t>
            </a:r>
            <a:endParaRPr lang="zh-CN" altLang="en-US">
              <a:solidFill>
                <a:schemeClr val="bg1"/>
              </a:solidFill>
              <a:sym typeface="FZLanTingHeiS-R-GB" panose="02000000000000000000" charset="-122"/>
            </a:endParaRPr>
          </a:p>
          <a:p>
            <a:pPr marL="571500" marR="0" indent="-57150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chemeClr val="bg1"/>
                </a:solidFill>
                <a:sym typeface="FZLanTingHeiS-R-GB" panose="02000000000000000000" charset="-122"/>
              </a:rPr>
              <a:t>Token</a:t>
            </a:r>
            <a:r>
              <a:rPr lang="zh-CN" altLang="en-US">
                <a:solidFill>
                  <a:schemeClr val="bg1"/>
                </a:solidFill>
                <a:sym typeface="FZLanTingHeiS-R-GB" panose="02000000000000000000" charset="-122"/>
              </a:rPr>
              <a:t>和</a:t>
            </a:r>
            <a:r>
              <a:rPr lang="en-US" altLang="zh-CN">
                <a:solidFill>
                  <a:schemeClr val="bg1"/>
                </a:solidFill>
                <a:sym typeface="FZLanTingHeiS-R-GB" panose="02000000000000000000" charset="-122"/>
              </a:rPr>
              <a:t>Embedding</a:t>
            </a:r>
            <a:r>
              <a:rPr lang="zh-CN" altLang="en-US">
                <a:solidFill>
                  <a:schemeClr val="bg1"/>
                </a:solidFill>
                <a:sym typeface="FZLanTingHeiS-R-GB" panose="02000000000000000000" charset="-122"/>
              </a:rPr>
              <a:t>概念</a:t>
            </a:r>
            <a:endParaRPr kumimoji="0" lang="en-US" altLang="zh-CN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FZLanTingHeiS-R-GB" panose="02000000000000000000" charset="-122"/>
            </a:endParaRPr>
          </a:p>
          <a:p>
            <a:pPr marL="571500" marR="0" indent="-57150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36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FZLanTingHeiS-R-GB" panose="02000000000000000000" charset="-122"/>
              </a:rPr>
              <a:t>训练</a:t>
            </a:r>
            <a:r>
              <a:rPr kumimoji="0" lang="zh-CN" altLang="en-US" sz="36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FZLanTingHeiS-R-GB" panose="02000000000000000000" charset="-122"/>
              </a:rPr>
              <a:t>原理</a:t>
            </a:r>
            <a:endParaRPr kumimoji="0" lang="zh-CN" altLang="en-US" sz="3600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FZLanTingHeiS-R-GB" panose="02000000000000000000" charset="-122"/>
            </a:endParaRPr>
          </a:p>
          <a:p>
            <a:pPr marL="571500" marR="0" indent="-57150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36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FZLanTingHeiS-R-GB" panose="02000000000000000000" charset="-122"/>
              </a:rPr>
              <a:t>生成</a:t>
            </a:r>
            <a:r>
              <a:rPr kumimoji="0" lang="zh-CN" altLang="en-US" sz="36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FZLanTingHeiS-R-GB" panose="02000000000000000000" charset="-122"/>
              </a:rPr>
              <a:t>原理</a:t>
            </a:r>
            <a:endParaRPr kumimoji="0" lang="zh-CN" altLang="en-US" sz="3600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FZLanTingHeiS-R-GB" panose="02000000000000000000" charset="-122"/>
            </a:endParaRPr>
          </a:p>
          <a:p>
            <a:pPr marL="571500" marR="0" indent="-57150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chemeClr val="bg1"/>
                </a:solidFill>
                <a:sym typeface="FZLanTingHeiS-R-GB" panose="02000000000000000000" charset="-122"/>
              </a:rPr>
              <a:t>如何更好地生成</a:t>
            </a:r>
            <a:endParaRPr kumimoji="0" lang="zh-CN" altLang="en-US" sz="3600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FZLanTingHeiS-R-GB" panose="02000000000000000000" charset="-122"/>
            </a:endParaRPr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一级标题方正兰亭中黑简体"/>
          <p:cNvSpPr txBox="1"/>
          <p:nvPr/>
        </p:nvSpPr>
        <p:spPr>
          <a:xfrm>
            <a:off x="1279276" y="909320"/>
            <a:ext cx="7541895" cy="1178560"/>
          </a:xfrm>
          <a:prstGeom prst="rect">
            <a:avLst/>
          </a:prstGeom>
          <a:ln w="254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defTabSz="825500">
              <a:defRPr sz="7000">
                <a:solidFill>
                  <a:srgbClr val="FFFFFF"/>
                </a:solidFill>
                <a:latin typeface="FZLanTingHeiS-DB-GB" panose="02000000000000000000" charset="-122"/>
                <a:ea typeface="FZLanTingHeiS-DB-GB" panose="02000000000000000000" charset="-122"/>
                <a:cs typeface="FZLanTingHeiS-DB-GB" panose="02000000000000000000" charset="-122"/>
                <a:sym typeface="FZLanTingHeiS-DB-GB" panose="02000000000000000000" charset="-122"/>
              </a:defRPr>
            </a:lvl1pPr>
          </a:lstStyle>
          <a:p>
            <a:r>
              <a:rPr lang="en-US">
                <a:solidFill>
                  <a:schemeClr val="tx1"/>
                </a:solidFill>
              </a:rPr>
              <a:t>LLM</a:t>
            </a:r>
            <a:r>
              <a:rPr lang="zh-CN" altLang="en-US">
                <a:solidFill>
                  <a:schemeClr val="tx1"/>
                </a:solidFill>
              </a:rPr>
              <a:t>时代开发范式</a:t>
            </a: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26" name="二级标题方正兰亭黑简体"/>
          <p:cNvSpPr txBox="1"/>
          <p:nvPr/>
        </p:nvSpPr>
        <p:spPr>
          <a:xfrm>
            <a:off x="1279276" y="2206606"/>
            <a:ext cx="11134090" cy="793750"/>
          </a:xfrm>
          <a:prstGeom prst="rect">
            <a:avLst/>
          </a:prstGeom>
          <a:ln w="254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defTabSz="825500">
              <a:defRPr sz="4500">
                <a:solidFill>
                  <a:srgbClr val="DDDDDD"/>
                </a:solidFill>
              </a:defRPr>
            </a:lvl1pPr>
          </a:lstStyle>
          <a:p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基于开源模型微调（全量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/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高效）：基本流程</a:t>
            </a:r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23510" y="4497070"/>
            <a:ext cx="13936980" cy="7160895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2541270" y="5492115"/>
            <a:ext cx="2078355" cy="735330"/>
          </a:xfrm>
          <a:prstGeom prst="rect">
            <a:avLst/>
          </a:prstGeom>
          <a:noFill/>
          <a:ln w="254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91439" tIns="91439" rIns="91439" bIns="91439" numCol="1" spcCol="38100" rtlCol="0" anchor="t" forceAA="0">
            <a:spAutoFit/>
          </a:bodyPr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FZLanTingHeiS-R-GB" panose="02000000000000000000" charset="-122"/>
              </a:rPr>
              <a:t>全量微调</a:t>
            </a:r>
            <a:endParaRPr kumimoji="0" lang="zh-CN" altLang="en-US" sz="3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FZLanTingHeiS-R-GB" panose="02000000000000000000" charset="-122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2541270" y="8719820"/>
            <a:ext cx="2078355" cy="735330"/>
          </a:xfrm>
          <a:prstGeom prst="rect">
            <a:avLst/>
          </a:prstGeom>
          <a:noFill/>
          <a:ln w="254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91439" tIns="91439" rIns="91439" bIns="91439" numCol="1" spcCol="38100" rtlCol="0" anchor="t" forceAA="0">
            <a:spAutoFit/>
          </a:bodyPr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FZLanTingHeiS-R-GB" panose="02000000000000000000" charset="-122"/>
              </a:rPr>
              <a:t>高效微调</a:t>
            </a:r>
            <a:endParaRPr kumimoji="0" lang="zh-CN" altLang="en-US" sz="3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FZLanTingHeiS-R-GB" panose="02000000000000000000" charset="-122"/>
            </a:endParaRPr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文本框 11"/>
          <p:cNvSpPr txBox="1"/>
          <p:nvPr/>
        </p:nvSpPr>
        <p:spPr>
          <a:xfrm>
            <a:off x="3250565" y="4734560"/>
            <a:ext cx="17882235" cy="2181860"/>
          </a:xfrm>
          <a:prstGeom prst="rect">
            <a:avLst/>
          </a:prstGeom>
          <a:ln w="25400">
            <a:miter lim="400000"/>
          </a:ln>
        </p:spPr>
        <p:txBody>
          <a:bodyPr wrap="square" tIns="91439" bIns="91439">
            <a:spAutoFit/>
          </a:bodyPr>
          <a:lstStyle>
            <a:lvl1pPr algn="ctr">
              <a:defRPr sz="13000">
                <a:solidFill>
                  <a:srgbClr val="FFFFFF"/>
                </a:solidFill>
                <a:latin typeface="FZLanTingHeiS-DB-GB" panose="02000000000000000000" charset="-122"/>
                <a:ea typeface="FZLanTingHeiS-DB-GB" panose="02000000000000000000" charset="-122"/>
                <a:cs typeface="FZLanTingHeiS-DB-GB" panose="02000000000000000000" charset="-122"/>
                <a:sym typeface="FZLanTingHeiS-DB-GB" panose="02000000000000000000" charset="-122"/>
              </a:defRPr>
            </a:lvl1pPr>
          </a:lstStyle>
          <a:p>
            <a:r>
              <a:rPr lang="zh-CN"/>
              <a:t>开发者必备</a:t>
            </a:r>
            <a:r>
              <a:rPr lang="zh-CN"/>
              <a:t>能力和工具</a:t>
            </a:r>
            <a:endParaRPr lang="zh-CN"/>
          </a:p>
        </p:txBody>
      </p:sp>
      <p:sp>
        <p:nvSpPr>
          <p:cNvPr id="119" name="此处可为PPT标题页面"/>
          <p:cNvSpPr txBox="1"/>
          <p:nvPr/>
        </p:nvSpPr>
        <p:spPr>
          <a:xfrm>
            <a:off x="10874295" y="7568459"/>
            <a:ext cx="2635885" cy="716915"/>
          </a:xfrm>
          <a:prstGeom prst="rect">
            <a:avLst/>
          </a:prstGeom>
          <a:ln w="254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defTabSz="825500">
              <a:defRPr sz="4000">
                <a:solidFill>
                  <a:srgbClr val="FFFFFF"/>
                </a:solidFill>
                <a:latin typeface="FZLanTingKanHeiS-R-GB" panose="02000000000000000000" charset="-122"/>
                <a:ea typeface="FZLanTingKanHeiS-R-GB" panose="02000000000000000000" charset="-122"/>
                <a:cs typeface="FZLanTingKanHeiS-R-GB" panose="02000000000000000000" charset="-122"/>
                <a:sym typeface="FZLanTingKanHeiS-R-GB" panose="02000000000000000000" charset="-122"/>
              </a:defRPr>
            </a:lvl1pPr>
          </a:lstStyle>
          <a:p>
            <a:r>
              <a:rPr lang="zh-CN" dirty="0" err="1"/>
              <a:t>人人皆可</a:t>
            </a:r>
            <a:r>
              <a:rPr lang="en-US" altLang="zh-CN" dirty="0" err="1"/>
              <a:t>AI</a:t>
            </a:r>
            <a:endParaRPr lang="en-US" altLang="zh-CN" dirty="0" err="1"/>
          </a:p>
        </p:txBody>
      </p:sp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一级标题方正兰亭中黑简体"/>
          <p:cNvSpPr txBox="1"/>
          <p:nvPr/>
        </p:nvSpPr>
        <p:spPr>
          <a:xfrm>
            <a:off x="1279276" y="909320"/>
            <a:ext cx="11986895" cy="1178560"/>
          </a:xfrm>
          <a:prstGeom prst="rect">
            <a:avLst/>
          </a:prstGeom>
          <a:ln w="254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defTabSz="825500">
              <a:defRPr sz="7000">
                <a:solidFill>
                  <a:srgbClr val="FFFFFF"/>
                </a:solidFill>
                <a:latin typeface="FZLanTingHeiS-DB-GB" panose="02000000000000000000" charset="-122"/>
                <a:ea typeface="FZLanTingHeiS-DB-GB" panose="02000000000000000000" charset="-122"/>
                <a:cs typeface="FZLanTingHeiS-DB-GB" panose="02000000000000000000" charset="-122"/>
                <a:sym typeface="FZLanTingHeiS-DB-GB" panose="02000000000000000000" charset="-122"/>
              </a:defRPr>
            </a:lvl1pPr>
          </a:lstStyle>
          <a:p>
            <a:r>
              <a:rPr lang="en-US">
                <a:solidFill>
                  <a:schemeClr val="tx1"/>
                </a:solidFill>
              </a:rPr>
              <a:t>LLM</a:t>
            </a:r>
            <a:r>
              <a:rPr lang="zh-CN" altLang="en-US">
                <a:solidFill>
                  <a:schemeClr val="tx1"/>
                </a:solidFill>
              </a:rPr>
              <a:t>时代对开发者的能力</a:t>
            </a:r>
            <a:r>
              <a:rPr lang="zh-CN" altLang="en-US">
                <a:solidFill>
                  <a:schemeClr val="tx1"/>
                </a:solidFill>
              </a:rPr>
              <a:t>要求</a:t>
            </a: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" name="二级标题方正兰亭黑简体"/>
          <p:cNvSpPr txBox="1"/>
          <p:nvPr/>
        </p:nvSpPr>
        <p:spPr>
          <a:xfrm>
            <a:off x="1279276" y="2206606"/>
            <a:ext cx="9817100" cy="793750"/>
          </a:xfrm>
          <a:prstGeom prst="rect">
            <a:avLst/>
          </a:prstGeom>
          <a:ln w="254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defTabSz="825500">
              <a:defRPr sz="4500">
                <a:solidFill>
                  <a:srgbClr val="DDDDDD"/>
                </a:solidFill>
              </a:defRPr>
            </a:lvl1pPr>
          </a:lstStyle>
          <a:p>
            <a:pPr algn="l"/>
            <a:r>
              <a:rPr lang="zh-CN" altLang="en-US">
                <a:solidFill>
                  <a:schemeClr val="tx1"/>
                </a:solidFill>
              </a:rPr>
              <a:t>需求越复杂，对于开发者能力要求越高</a:t>
            </a: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42" name="圆角矩形"/>
          <p:cNvSpPr/>
          <p:nvPr/>
        </p:nvSpPr>
        <p:spPr>
          <a:xfrm>
            <a:off x="2212975" y="6666230"/>
            <a:ext cx="6029960" cy="1198880"/>
          </a:xfrm>
          <a:prstGeom prst="roundRect">
            <a:avLst>
              <a:gd name="adj" fmla="val 10998"/>
            </a:avLst>
          </a:prstGeom>
          <a:gradFill>
            <a:gsLst>
              <a:gs pos="0">
                <a:srgbClr val="153DCA">
                  <a:alpha val="80000"/>
                </a:srgbClr>
              </a:gs>
              <a:gs pos="100000">
                <a:srgbClr val="6FC7FF">
                  <a:alpha val="80000"/>
                </a:srgbClr>
              </a:gs>
            </a:gsLst>
            <a:lin ang="14387358"/>
          </a:gradFill>
          <a:ln w="12700">
            <a:miter lim="400000"/>
          </a:ln>
        </p:spPr>
        <p:txBody>
          <a:bodyPr lIns="0" tIns="0" rIns="0" bIns="0" anchor="ctr"/>
          <a:lstStyle/>
          <a:p>
            <a:pPr algn="ctr" defTabSz="825500">
              <a:defRPr sz="3200">
                <a:solidFill>
                  <a:srgbClr val="FFFFFF"/>
                </a:solidFill>
              </a:defRPr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144" name="说明文字"/>
          <p:cNvSpPr txBox="1"/>
          <p:nvPr/>
        </p:nvSpPr>
        <p:spPr>
          <a:xfrm>
            <a:off x="4231952" y="6881690"/>
            <a:ext cx="1991995" cy="716915"/>
          </a:xfrm>
          <a:prstGeom prst="rect">
            <a:avLst/>
          </a:prstGeom>
          <a:ln w="254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defTabSz="825500">
              <a:defRPr sz="4500">
                <a:solidFill>
                  <a:srgbClr val="FFFFFF"/>
                </a:solidFill>
              </a:defRPr>
            </a:lvl1pPr>
          </a:lstStyle>
          <a:p>
            <a:pPr algn="ctr"/>
            <a:r>
              <a:rPr lang="en-US" altLang="zh-CN" sz="4000">
                <a:solidFill>
                  <a:schemeClr val="tx1"/>
                </a:solidFill>
              </a:rPr>
              <a:t>Prompt</a:t>
            </a:r>
            <a:endParaRPr lang="zh-CN" altLang="en-US" sz="4000">
              <a:solidFill>
                <a:schemeClr val="tx1"/>
              </a:solidFill>
            </a:endParaRPr>
          </a:p>
        </p:txBody>
      </p:sp>
      <p:sp>
        <p:nvSpPr>
          <p:cNvPr id="145" name="圆角矩形"/>
          <p:cNvSpPr/>
          <p:nvPr/>
        </p:nvSpPr>
        <p:spPr>
          <a:xfrm>
            <a:off x="2174240" y="8399780"/>
            <a:ext cx="6029960" cy="1198880"/>
          </a:xfrm>
          <a:prstGeom prst="roundRect">
            <a:avLst>
              <a:gd name="adj" fmla="val 10998"/>
            </a:avLst>
          </a:prstGeom>
          <a:gradFill>
            <a:gsLst>
              <a:gs pos="0">
                <a:srgbClr val="153DCA">
                  <a:alpha val="80000"/>
                </a:srgbClr>
              </a:gs>
              <a:gs pos="100000">
                <a:srgbClr val="6FC7FF">
                  <a:alpha val="80000"/>
                </a:srgbClr>
              </a:gs>
            </a:gsLst>
            <a:lin ang="14387358"/>
          </a:gradFill>
          <a:ln w="12700">
            <a:miter lim="400000"/>
          </a:ln>
        </p:spPr>
        <p:txBody>
          <a:bodyPr lIns="0" tIns="0" rIns="0" bIns="0" anchor="ctr"/>
          <a:lstStyle/>
          <a:p>
            <a:pPr algn="ctr" defTabSz="825500">
              <a:defRPr sz="3200">
                <a:solidFill>
                  <a:srgbClr val="FFFFFF"/>
                </a:solidFill>
              </a:defRPr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147" name="说明文字"/>
          <p:cNvSpPr txBox="1"/>
          <p:nvPr/>
        </p:nvSpPr>
        <p:spPr>
          <a:xfrm>
            <a:off x="3126417" y="8640660"/>
            <a:ext cx="4048760" cy="716915"/>
          </a:xfrm>
          <a:prstGeom prst="rect">
            <a:avLst/>
          </a:prstGeom>
          <a:ln w="254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defTabSz="825500">
              <a:defRPr sz="4500">
                <a:solidFill>
                  <a:srgbClr val="FFFFFF"/>
                </a:solidFill>
              </a:defRPr>
            </a:lvl1pPr>
          </a:lstStyle>
          <a:p>
            <a:pPr algn="ctr"/>
            <a:r>
              <a:rPr lang="en-US" sz="4000">
                <a:solidFill>
                  <a:schemeClr val="tx1"/>
                </a:solidFill>
              </a:rPr>
              <a:t>Embedding</a:t>
            </a:r>
            <a:r>
              <a:rPr lang="zh-CN" altLang="en-US" sz="4000">
                <a:solidFill>
                  <a:schemeClr val="tx1"/>
                </a:solidFill>
              </a:rPr>
              <a:t>辅助</a:t>
            </a:r>
            <a:endParaRPr lang="zh-CN" altLang="en-US" sz="4000">
              <a:solidFill>
                <a:schemeClr val="tx1"/>
              </a:solidFill>
            </a:endParaRPr>
          </a:p>
        </p:txBody>
      </p:sp>
      <p:sp>
        <p:nvSpPr>
          <p:cNvPr id="148" name="圆角矩形"/>
          <p:cNvSpPr/>
          <p:nvPr/>
        </p:nvSpPr>
        <p:spPr>
          <a:xfrm>
            <a:off x="2212975" y="10133330"/>
            <a:ext cx="6029960" cy="1198880"/>
          </a:xfrm>
          <a:prstGeom prst="roundRect">
            <a:avLst>
              <a:gd name="adj" fmla="val 10998"/>
            </a:avLst>
          </a:prstGeom>
          <a:gradFill>
            <a:gsLst>
              <a:gs pos="0">
                <a:srgbClr val="153DCA">
                  <a:alpha val="80000"/>
                </a:srgbClr>
              </a:gs>
              <a:gs pos="100000">
                <a:srgbClr val="6FC7FF">
                  <a:alpha val="80000"/>
                </a:srgbClr>
              </a:gs>
            </a:gsLst>
            <a:lin ang="14387358"/>
          </a:gradFill>
          <a:ln w="12700">
            <a:miter lim="400000"/>
          </a:ln>
        </p:spPr>
        <p:txBody>
          <a:bodyPr lIns="0" tIns="0" rIns="0" bIns="0" anchor="ctr"/>
          <a:lstStyle/>
          <a:p>
            <a:pPr algn="ctr" defTabSz="825500">
              <a:defRPr sz="3200">
                <a:solidFill>
                  <a:srgbClr val="FFFFFF"/>
                </a:solidFill>
              </a:defRPr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150" name="说明文字"/>
          <p:cNvSpPr txBox="1"/>
          <p:nvPr/>
        </p:nvSpPr>
        <p:spPr>
          <a:xfrm>
            <a:off x="4630732" y="10374230"/>
            <a:ext cx="1117600" cy="716915"/>
          </a:xfrm>
          <a:prstGeom prst="rect">
            <a:avLst/>
          </a:prstGeom>
          <a:ln w="254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defTabSz="825500">
              <a:defRPr sz="4500">
                <a:solidFill>
                  <a:srgbClr val="FFFFFF"/>
                </a:solidFill>
              </a:defRPr>
            </a:lvl1pPr>
          </a:lstStyle>
          <a:p>
            <a:r>
              <a:rPr lang="zh-CN" sz="4000">
                <a:solidFill>
                  <a:schemeClr val="tx1"/>
                </a:solidFill>
              </a:rPr>
              <a:t>微调</a:t>
            </a:r>
            <a:endParaRPr lang="zh-CN" sz="4000">
              <a:solidFill>
                <a:schemeClr val="tx1"/>
              </a:solidFill>
            </a:endParaRPr>
          </a:p>
        </p:txBody>
      </p:sp>
      <p:graphicFrame>
        <p:nvGraphicFramePr>
          <p:cNvPr id="5" name="Table 4"/>
          <p:cNvGraphicFramePr/>
          <p:nvPr>
            <p:custDataLst>
              <p:tags r:id="rId1"/>
            </p:custDataLst>
          </p:nvPr>
        </p:nvGraphicFramePr>
        <p:xfrm>
          <a:off x="8821420" y="4553585"/>
          <a:ext cx="12777470" cy="69513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88735"/>
                <a:gridCol w="6388735"/>
              </a:tblGrid>
              <a:tr h="1952625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API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 anchor="ctr" anchorCtr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非</a:t>
                      </a: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API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 anchor="ctr" anchorCtr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1732280">
                <a:tc gridSpan="2">
                  <a:txBody>
                    <a:bodyPr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zh-CN" sz="3600">
                          <a:solidFill>
                            <a:schemeClr val="tx1"/>
                          </a:solidFill>
                          <a:sym typeface="+mn-ea"/>
                        </a:rPr>
                        <a:t>熟悉一门编程语言、写过</a:t>
                      </a:r>
                      <a:r>
                        <a:rPr lang="zh-CN" altLang="en-US" sz="3600">
                          <a:solidFill>
                            <a:schemeClr val="tx1"/>
                          </a:solidFill>
                          <a:sym typeface="+mn-ea"/>
                        </a:rPr>
                        <a:t>项目（或至少能写代码）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 anchor="ctr" anchorCtr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cPr anchor="ctr" anchorCtr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1622425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zh-CN" sz="3600">
                          <a:solidFill>
                            <a:schemeClr val="tx1"/>
                          </a:solidFill>
                          <a:sym typeface="+mn-ea"/>
                        </a:rPr>
                        <a:t>少量系统设计能力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 anchor="ctr" anchorCtr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zh-CN" sz="3600">
                          <a:solidFill>
                            <a:schemeClr val="tx1"/>
                          </a:solidFill>
                          <a:sym typeface="+mn-ea"/>
                        </a:rPr>
                        <a:t>少量算法基础</a:t>
                      </a:r>
                      <a:endParaRPr lang="zh-CN" sz="3600">
                        <a:solidFill>
                          <a:schemeClr val="tx1"/>
                        </a:solidFill>
                        <a:sym typeface="+mn-ea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zh-CN" sz="3600">
                          <a:solidFill>
                            <a:schemeClr val="tx1"/>
                          </a:solidFill>
                          <a:sym typeface="+mn-ea"/>
                        </a:rPr>
                        <a:t>少量系统设计能力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 anchor="ctr" anchorCtr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1644015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无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 anchor="ctr" anchorCtr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zh-CN" sz="3600">
                          <a:solidFill>
                            <a:schemeClr val="tx1"/>
                          </a:solidFill>
                          <a:sym typeface="+mn-ea"/>
                        </a:rPr>
                        <a:t>一定算法基础</a:t>
                      </a:r>
                      <a:endParaRPr lang="zh-CN" sz="3600">
                        <a:solidFill>
                          <a:schemeClr val="tx1"/>
                        </a:solidFill>
                        <a:sym typeface="+mn-ea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zh-CN" sz="3600">
                          <a:solidFill>
                            <a:schemeClr val="tx1"/>
                          </a:solidFill>
                          <a:sym typeface="+mn-ea"/>
                        </a:rPr>
                        <a:t>可用的算力资源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 anchor="ctr" anchorCtr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一级标题方正兰亭中黑简体"/>
          <p:cNvSpPr txBox="1"/>
          <p:nvPr/>
        </p:nvSpPr>
        <p:spPr>
          <a:xfrm>
            <a:off x="1279276" y="909320"/>
            <a:ext cx="8430895" cy="1178560"/>
          </a:xfrm>
          <a:prstGeom prst="rect">
            <a:avLst/>
          </a:prstGeom>
          <a:ln w="254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defTabSz="825500">
              <a:defRPr sz="7000">
                <a:solidFill>
                  <a:srgbClr val="FFFFFF"/>
                </a:solidFill>
                <a:latin typeface="FZLanTingHeiS-DB-GB" panose="02000000000000000000" charset="-122"/>
                <a:ea typeface="FZLanTingHeiS-DB-GB" panose="02000000000000000000" charset="-122"/>
                <a:cs typeface="FZLanTingHeiS-DB-GB" panose="02000000000000000000" charset="-122"/>
                <a:sym typeface="FZLanTingHeiS-DB-GB" panose="02000000000000000000" charset="-122"/>
              </a:defRPr>
            </a:lvl1pPr>
          </a:lstStyle>
          <a:p>
            <a:r>
              <a:rPr lang="en-US">
                <a:solidFill>
                  <a:schemeClr val="tx1"/>
                </a:solidFill>
              </a:rPr>
              <a:t>LLM</a:t>
            </a:r>
            <a:r>
              <a:rPr lang="zh-CN" altLang="en-US">
                <a:solidFill>
                  <a:schemeClr val="tx1"/>
                </a:solidFill>
              </a:rPr>
              <a:t>时代的工具</a:t>
            </a:r>
            <a:r>
              <a:rPr lang="zh-CN" altLang="en-US">
                <a:solidFill>
                  <a:schemeClr val="tx1"/>
                </a:solidFill>
              </a:rPr>
              <a:t>选择</a:t>
            </a: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" name="二级标题方正兰亭黑简体"/>
          <p:cNvSpPr txBox="1"/>
          <p:nvPr/>
        </p:nvSpPr>
        <p:spPr>
          <a:xfrm>
            <a:off x="1279276" y="2206606"/>
            <a:ext cx="7531100" cy="793750"/>
          </a:xfrm>
          <a:prstGeom prst="rect">
            <a:avLst/>
          </a:prstGeom>
          <a:ln w="254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defTabSz="825500">
              <a:defRPr sz="4500">
                <a:solidFill>
                  <a:srgbClr val="DDDDDD"/>
                </a:solidFill>
              </a:defRPr>
            </a:lvl1pPr>
          </a:lstStyle>
          <a:p>
            <a:pPr algn="l"/>
            <a:r>
              <a:rPr lang="zh-CN" altLang="en-US">
                <a:solidFill>
                  <a:schemeClr val="tx1"/>
                </a:solidFill>
                <a:sym typeface="+mn-ea"/>
              </a:rPr>
              <a:t>工具总是太多，选择是个难题</a:t>
            </a:r>
            <a:endParaRPr lang="zh-CN" altLang="en-US">
              <a:solidFill>
                <a:schemeClr val="tx1"/>
              </a:solidFill>
            </a:endParaRPr>
          </a:p>
        </p:txBody>
      </p:sp>
      <p:graphicFrame>
        <p:nvGraphicFramePr>
          <p:cNvPr id="5" name="Table 4"/>
          <p:cNvGraphicFramePr/>
          <p:nvPr>
            <p:custDataLst>
              <p:tags r:id="rId1"/>
            </p:custDataLst>
          </p:nvPr>
        </p:nvGraphicFramePr>
        <p:xfrm>
          <a:off x="3166110" y="4721225"/>
          <a:ext cx="18051145" cy="65297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47945"/>
                <a:gridCol w="4242435"/>
                <a:gridCol w="4197985"/>
                <a:gridCol w="4462780"/>
              </a:tblGrid>
              <a:tr h="1962785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C</a:t>
                      </a: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端体验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 anchor="ctr" anchorCtr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API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 anchor="ctr" anchorCtr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开源模型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 anchor="ctr" anchorCtr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开发工具</a:t>
                      </a: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平台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 anchor="ctr" anchorCtr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456692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altLang="zh-CN" sz="3200">
                          <a:solidFill>
                            <a:schemeClr val="tx1"/>
                          </a:solidFill>
                        </a:rPr>
                        <a:t>ChatGPT</a:t>
                      </a:r>
                      <a:r>
                        <a:rPr lang="zh-CN" altLang="en-US" sz="3200">
                          <a:solidFill>
                            <a:schemeClr val="tx1"/>
                          </a:solidFill>
                        </a:rPr>
                        <a:t>、</a:t>
                      </a:r>
                      <a:endParaRPr lang="zh-CN" altLang="en-US" sz="3200">
                        <a:solidFill>
                          <a:schemeClr val="tx1"/>
                        </a:solidFill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zh-CN" altLang="en-US" sz="3200">
                          <a:solidFill>
                            <a:schemeClr val="tx1"/>
                          </a:solidFill>
                        </a:rPr>
                        <a:t>文心</a:t>
                      </a:r>
                      <a:r>
                        <a:rPr lang="zh-CN" altLang="en-US" sz="3200">
                          <a:solidFill>
                            <a:schemeClr val="tx1"/>
                          </a:solidFill>
                        </a:rPr>
                        <a:t>一言、</a:t>
                      </a:r>
                      <a:endParaRPr lang="zh-CN" altLang="en-US" sz="3200">
                        <a:solidFill>
                          <a:schemeClr val="tx1"/>
                        </a:solidFill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zh-CN" altLang="en-US" sz="3200">
                          <a:solidFill>
                            <a:schemeClr val="tx1"/>
                          </a:solidFill>
                        </a:rPr>
                        <a:t>讯飞</a:t>
                      </a:r>
                      <a:r>
                        <a:rPr lang="zh-CN" altLang="en-US" sz="3200">
                          <a:solidFill>
                            <a:schemeClr val="tx1"/>
                          </a:solidFill>
                        </a:rPr>
                        <a:t>星火、</a:t>
                      </a:r>
                      <a:endParaRPr lang="zh-CN" altLang="en-US" sz="3200">
                        <a:solidFill>
                          <a:schemeClr val="tx1"/>
                        </a:solidFill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zh-CN" altLang="en-US" sz="3200">
                          <a:solidFill>
                            <a:schemeClr val="tx1"/>
                          </a:solidFill>
                        </a:rPr>
                        <a:t>……</a:t>
                      </a:r>
                      <a:endParaRPr lang="zh-CN" altLang="en-US" sz="3200">
                        <a:solidFill>
                          <a:schemeClr val="tx1"/>
                        </a:solidFill>
                      </a:endParaRPr>
                    </a:p>
                  </a:txBody>
                  <a:tcPr anchor="ctr" anchorCtr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altLang="zh-CN" sz="3200">
                          <a:solidFill>
                            <a:schemeClr val="tx1"/>
                          </a:solidFill>
                        </a:rPr>
                        <a:t>GPT</a:t>
                      </a:r>
                      <a:r>
                        <a:rPr lang="zh-CN" altLang="en-US" sz="3200">
                          <a:solidFill>
                            <a:schemeClr val="tx1"/>
                          </a:solidFill>
                        </a:rPr>
                        <a:t>系列、</a:t>
                      </a:r>
                      <a:endParaRPr lang="zh-CN" altLang="en-US" sz="3200">
                        <a:solidFill>
                          <a:schemeClr val="tx1"/>
                        </a:solidFill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zh-CN" altLang="en-US" sz="3200">
                          <a:solidFill>
                            <a:schemeClr val="tx1"/>
                          </a:solidFill>
                        </a:rPr>
                        <a:t>文心千帆</a:t>
                      </a:r>
                      <a:r>
                        <a:rPr lang="en-US" altLang="zh-CN" sz="3200">
                          <a:solidFill>
                            <a:schemeClr val="tx1"/>
                          </a:solidFill>
                        </a:rPr>
                        <a:t>(coming)</a:t>
                      </a:r>
                      <a:r>
                        <a:rPr lang="zh-CN" altLang="en-US" sz="3200">
                          <a:solidFill>
                            <a:schemeClr val="tx1"/>
                          </a:solidFill>
                        </a:rPr>
                        <a:t>、</a:t>
                      </a:r>
                      <a:endParaRPr lang="zh-CN" altLang="en-US" sz="3200">
                        <a:solidFill>
                          <a:schemeClr val="tx1"/>
                        </a:solidFill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zh-CN" altLang="en-US" sz="3200">
                          <a:solidFill>
                            <a:schemeClr val="tx1"/>
                          </a:solidFill>
                        </a:rPr>
                        <a:t>……</a:t>
                      </a:r>
                      <a:endParaRPr lang="zh-CN" altLang="en-US" sz="3200">
                        <a:solidFill>
                          <a:schemeClr val="tx1"/>
                        </a:solidFill>
                      </a:endParaRPr>
                    </a:p>
                  </a:txBody>
                  <a:tcPr anchor="ctr" anchorCtr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altLang="zh-CN" sz="3200">
                          <a:solidFill>
                            <a:schemeClr val="tx1"/>
                          </a:solidFill>
                          <a:sym typeface="+mn-ea"/>
                        </a:rPr>
                        <a:t>ChatGLM</a:t>
                      </a:r>
                      <a:r>
                        <a:rPr lang="zh-CN" altLang="en-US" sz="3200">
                          <a:solidFill>
                            <a:schemeClr val="tx1"/>
                          </a:solidFill>
                          <a:sym typeface="+mn-ea"/>
                        </a:rPr>
                        <a:t>、</a:t>
                      </a:r>
                      <a:endParaRPr lang="zh-CN" altLang="en-US" sz="3200">
                        <a:solidFill>
                          <a:schemeClr val="tx1"/>
                        </a:solidFill>
                        <a:sym typeface="+mn-ea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altLang="zh-CN" sz="3200">
                          <a:solidFill>
                            <a:schemeClr val="tx1"/>
                          </a:solidFill>
                          <a:sym typeface="+mn-ea"/>
                        </a:rPr>
                        <a:t>MOSS</a:t>
                      </a:r>
                      <a:r>
                        <a:rPr lang="zh-CN" altLang="en-US" sz="3200">
                          <a:solidFill>
                            <a:schemeClr val="tx1"/>
                          </a:solidFill>
                          <a:sym typeface="+mn-ea"/>
                        </a:rPr>
                        <a:t>、</a:t>
                      </a:r>
                      <a:endParaRPr lang="zh-CN" altLang="en-US" sz="3200">
                        <a:solidFill>
                          <a:schemeClr val="tx1"/>
                        </a:solidFill>
                        <a:sym typeface="+mn-ea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altLang="zh-CN" sz="3200">
                          <a:solidFill>
                            <a:schemeClr val="tx1"/>
                          </a:solidFill>
                          <a:sym typeface="+mn-ea"/>
                        </a:rPr>
                        <a:t>LLaMA</a:t>
                      </a:r>
                      <a:r>
                        <a:rPr lang="zh-CN" altLang="en-US" sz="3200">
                          <a:solidFill>
                            <a:schemeClr val="tx1"/>
                          </a:solidFill>
                          <a:sym typeface="+mn-ea"/>
                        </a:rPr>
                        <a:t>、</a:t>
                      </a:r>
                      <a:endParaRPr lang="zh-CN" altLang="en-US" sz="3200">
                        <a:solidFill>
                          <a:schemeClr val="tx1"/>
                        </a:solidFill>
                        <a:sym typeface="+mn-ea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zh-CN" altLang="en-US" sz="3200">
                          <a:solidFill>
                            <a:schemeClr val="tx1"/>
                          </a:solidFill>
                          <a:sym typeface="+mn-ea"/>
                        </a:rPr>
                        <a:t>羊驼、</a:t>
                      </a:r>
                      <a:endParaRPr lang="zh-CN" altLang="en-US" sz="3200">
                        <a:solidFill>
                          <a:schemeClr val="tx1"/>
                        </a:solidFill>
                        <a:sym typeface="+mn-ea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altLang="zh-CN" sz="3200">
                          <a:solidFill>
                            <a:schemeClr val="tx1"/>
                          </a:solidFill>
                          <a:sym typeface="+mn-ea"/>
                        </a:rPr>
                        <a:t>Ziya</a:t>
                      </a:r>
                      <a:r>
                        <a:rPr lang="zh-CN" altLang="en-US" sz="3200">
                          <a:solidFill>
                            <a:schemeClr val="tx1"/>
                          </a:solidFill>
                          <a:sym typeface="+mn-ea"/>
                        </a:rPr>
                        <a:t>、</a:t>
                      </a:r>
                      <a:endParaRPr lang="zh-CN" altLang="en-US" sz="3200">
                        <a:solidFill>
                          <a:schemeClr val="tx1"/>
                        </a:solidFill>
                        <a:sym typeface="+mn-ea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altLang="zh-CN" sz="3200">
                          <a:solidFill>
                            <a:schemeClr val="tx1"/>
                          </a:solidFill>
                          <a:sym typeface="+mn-ea"/>
                        </a:rPr>
                        <a:t>Pangu</a:t>
                      </a:r>
                      <a:r>
                        <a:rPr lang="zh-CN" altLang="en-US" sz="3200">
                          <a:solidFill>
                            <a:schemeClr val="tx1"/>
                          </a:solidFill>
                          <a:sym typeface="+mn-ea"/>
                        </a:rPr>
                        <a:t>、</a:t>
                      </a:r>
                      <a:endParaRPr lang="zh-CN" altLang="en-US" sz="3200">
                        <a:solidFill>
                          <a:schemeClr val="tx1"/>
                        </a:solidFill>
                        <a:sym typeface="+mn-ea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zh-CN" altLang="en-US" sz="3200">
                          <a:solidFill>
                            <a:schemeClr val="tx1"/>
                          </a:solidFill>
                          <a:sym typeface="+mn-ea"/>
                        </a:rPr>
                        <a:t>……</a:t>
                      </a:r>
                      <a:endParaRPr lang="en-US" altLang="zh-CN" sz="3200">
                        <a:solidFill>
                          <a:schemeClr val="tx1"/>
                        </a:solidFill>
                      </a:endParaRPr>
                    </a:p>
                  </a:txBody>
                  <a:tcPr anchor="ctr" anchorCtr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zh-CN" altLang="en-US" sz="3200">
                          <a:solidFill>
                            <a:schemeClr val="tx1"/>
                          </a:solidFill>
                          <a:sym typeface="+mn-ea"/>
                        </a:rPr>
                        <a:t>飞桨</a:t>
                      </a:r>
                      <a:r>
                        <a:rPr lang="en-US" altLang="zh-CN" sz="3200">
                          <a:solidFill>
                            <a:schemeClr val="tx1"/>
                          </a:solidFill>
                          <a:sym typeface="+mn-ea"/>
                        </a:rPr>
                        <a:t> AI Studio</a:t>
                      </a:r>
                      <a:r>
                        <a:rPr lang="zh-CN" altLang="en-US" sz="3200">
                          <a:solidFill>
                            <a:schemeClr val="tx1"/>
                          </a:solidFill>
                          <a:sym typeface="+mn-ea"/>
                        </a:rPr>
                        <a:t>、</a:t>
                      </a:r>
                      <a:endParaRPr lang="zh-CN" altLang="en-US" sz="3200">
                        <a:solidFill>
                          <a:schemeClr val="tx1"/>
                        </a:solidFill>
                        <a:sym typeface="+mn-ea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altLang="zh-CN" sz="3200">
                          <a:solidFill>
                            <a:schemeClr val="tx1"/>
                          </a:solidFill>
                          <a:sym typeface="+mn-ea"/>
                        </a:rPr>
                        <a:t>EasyDL</a:t>
                      </a:r>
                      <a:r>
                        <a:rPr lang="zh-CN" altLang="en-US" sz="3200">
                          <a:solidFill>
                            <a:schemeClr val="tx1"/>
                          </a:solidFill>
                          <a:sym typeface="+mn-ea"/>
                        </a:rPr>
                        <a:t>、</a:t>
                      </a:r>
                      <a:endParaRPr lang="zh-CN" altLang="en-US" sz="3200">
                        <a:solidFill>
                          <a:schemeClr val="tx1"/>
                        </a:solidFill>
                        <a:sym typeface="+mn-ea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altLang="zh-CN" sz="3200">
                          <a:solidFill>
                            <a:schemeClr val="tx1"/>
                          </a:solidFill>
                        </a:rPr>
                        <a:t>PaddleNLP</a:t>
                      </a:r>
                      <a:r>
                        <a:rPr lang="zh-CN" altLang="en-US" sz="3200">
                          <a:solidFill>
                            <a:schemeClr val="tx1"/>
                          </a:solidFill>
                        </a:rPr>
                        <a:t>、</a:t>
                      </a:r>
                      <a:endParaRPr lang="zh-CN" altLang="en-US" sz="3200">
                        <a:solidFill>
                          <a:schemeClr val="tx1"/>
                        </a:solidFill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altLang="zh-CN" sz="3200">
                          <a:solidFill>
                            <a:schemeClr val="tx1"/>
                          </a:solidFill>
                          <a:sym typeface="+mn-ea"/>
                        </a:rPr>
                        <a:t>Transformers</a:t>
                      </a:r>
                      <a:r>
                        <a:rPr lang="zh-CN" altLang="en-US" sz="3200">
                          <a:solidFill>
                            <a:schemeClr val="tx1"/>
                          </a:solidFill>
                          <a:sym typeface="+mn-ea"/>
                        </a:rPr>
                        <a:t>、</a:t>
                      </a:r>
                      <a:endParaRPr lang="zh-CN" altLang="en-US" sz="3200">
                        <a:solidFill>
                          <a:schemeClr val="tx1"/>
                        </a:solidFill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altLang="zh-CN" sz="3200">
                          <a:solidFill>
                            <a:schemeClr val="tx1"/>
                          </a:solidFill>
                          <a:sym typeface="+mn-ea"/>
                        </a:rPr>
                        <a:t>SentenceBert</a:t>
                      </a:r>
                      <a:r>
                        <a:rPr lang="zh-CN" altLang="en-US" sz="3200">
                          <a:solidFill>
                            <a:schemeClr val="tx1"/>
                          </a:solidFill>
                          <a:sym typeface="+mn-ea"/>
                        </a:rPr>
                        <a:t>、</a:t>
                      </a:r>
                      <a:endParaRPr lang="en-US" altLang="zh-CN" sz="3200">
                        <a:solidFill>
                          <a:schemeClr val="tx1"/>
                        </a:solidFill>
                        <a:sym typeface="+mn-ea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altLang="zh-CN" sz="3200">
                          <a:solidFill>
                            <a:schemeClr val="tx1"/>
                          </a:solidFill>
                          <a:sym typeface="+mn-ea"/>
                        </a:rPr>
                        <a:t>RocketQA</a:t>
                      </a:r>
                      <a:r>
                        <a:rPr lang="zh-CN" altLang="en-US" sz="3200">
                          <a:solidFill>
                            <a:schemeClr val="tx1"/>
                          </a:solidFill>
                          <a:sym typeface="+mn-ea"/>
                        </a:rPr>
                        <a:t>、</a:t>
                      </a:r>
                      <a:endParaRPr lang="zh-CN" altLang="en-US" sz="3200">
                        <a:solidFill>
                          <a:schemeClr val="tx1"/>
                        </a:solidFill>
                        <a:sym typeface="+mn-ea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altLang="zh-CN" sz="3200">
                          <a:solidFill>
                            <a:schemeClr val="tx1"/>
                          </a:solidFill>
                          <a:sym typeface="+mn-ea"/>
                        </a:rPr>
                        <a:t>PEFT</a:t>
                      </a:r>
                      <a:r>
                        <a:rPr lang="zh-CN" altLang="en-US" sz="3200">
                          <a:solidFill>
                            <a:schemeClr val="tx1"/>
                          </a:solidFill>
                          <a:sym typeface="+mn-ea"/>
                        </a:rPr>
                        <a:t>、</a:t>
                      </a:r>
                      <a:endParaRPr lang="zh-CN" altLang="en-US" sz="3200">
                        <a:solidFill>
                          <a:schemeClr val="tx1"/>
                        </a:solidFill>
                        <a:sym typeface="+mn-ea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altLang="zh-CN" sz="3200">
                          <a:solidFill>
                            <a:schemeClr val="tx1"/>
                          </a:solidFill>
                          <a:sym typeface="+mn-ea"/>
                        </a:rPr>
                        <a:t>DeepSpeedChat</a:t>
                      </a:r>
                      <a:r>
                        <a:rPr lang="zh-CN" altLang="en-US" sz="3200">
                          <a:solidFill>
                            <a:schemeClr val="tx1"/>
                          </a:solidFill>
                          <a:sym typeface="+mn-ea"/>
                        </a:rPr>
                        <a:t>、</a:t>
                      </a:r>
                      <a:endParaRPr lang="zh-CN" altLang="en-US" sz="3200">
                        <a:solidFill>
                          <a:schemeClr val="tx1"/>
                        </a:solidFill>
                        <a:sym typeface="+mn-ea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altLang="zh-CN" sz="3200">
                          <a:solidFill>
                            <a:schemeClr val="tx1"/>
                          </a:solidFill>
                          <a:sym typeface="+mn-ea"/>
                        </a:rPr>
                        <a:t>LangChain</a:t>
                      </a:r>
                      <a:r>
                        <a:rPr lang="zh-CN" altLang="en-US" sz="3200">
                          <a:solidFill>
                            <a:schemeClr val="tx1"/>
                          </a:solidFill>
                          <a:sym typeface="+mn-ea"/>
                        </a:rPr>
                        <a:t>、</a:t>
                      </a:r>
                      <a:endParaRPr lang="zh-CN" altLang="en-US" sz="3200">
                        <a:solidFill>
                          <a:schemeClr val="tx1"/>
                        </a:solidFill>
                        <a:sym typeface="+mn-ea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zh-CN" altLang="en-US" sz="3200">
                          <a:solidFill>
                            <a:schemeClr val="tx1"/>
                          </a:solidFill>
                          <a:sym typeface="+mn-ea"/>
                        </a:rPr>
                        <a:t>……</a:t>
                      </a:r>
                      <a:endParaRPr lang="zh-CN" altLang="en-US" sz="3200">
                        <a:solidFill>
                          <a:schemeClr val="tx1"/>
                        </a:solidFill>
                        <a:sym typeface="+mn-ea"/>
                      </a:endParaRPr>
                    </a:p>
                  </a:txBody>
                  <a:tcPr anchor="ctr" anchorCtr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一级标题方正兰亭中黑简体"/>
          <p:cNvSpPr txBox="1"/>
          <p:nvPr/>
        </p:nvSpPr>
        <p:spPr>
          <a:xfrm>
            <a:off x="1279276" y="909320"/>
            <a:ext cx="6324600" cy="1178560"/>
          </a:xfrm>
          <a:prstGeom prst="rect">
            <a:avLst/>
          </a:prstGeom>
          <a:ln w="254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defTabSz="825500">
              <a:defRPr sz="7000">
                <a:solidFill>
                  <a:srgbClr val="FFFFFF"/>
                </a:solidFill>
                <a:latin typeface="FZLanTingHeiS-DB-GB" panose="02000000000000000000" charset="-122"/>
                <a:ea typeface="FZLanTingHeiS-DB-GB" panose="02000000000000000000" charset="-122"/>
                <a:cs typeface="FZLanTingHeiS-DB-GB" panose="02000000000000000000" charset="-122"/>
                <a:sym typeface="FZLanTingHeiS-DB-GB" panose="02000000000000000000" charset="-122"/>
              </a:defRPr>
            </a:lvl1pPr>
          </a:lstStyle>
          <a:p>
            <a:r>
              <a:rPr lang="zh-CN" altLang="en-US">
                <a:solidFill>
                  <a:schemeClr val="tx1"/>
                </a:solidFill>
              </a:rPr>
              <a:t>大模型基本原理</a:t>
            </a: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" name="二级标题方正兰亭黑简体"/>
          <p:cNvSpPr txBox="1"/>
          <p:nvPr/>
        </p:nvSpPr>
        <p:spPr>
          <a:xfrm>
            <a:off x="1279276" y="2206606"/>
            <a:ext cx="5245100" cy="793750"/>
          </a:xfrm>
          <a:prstGeom prst="rect">
            <a:avLst/>
          </a:prstGeom>
          <a:ln w="254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defTabSz="825500">
              <a:defRPr sz="4500">
                <a:solidFill>
                  <a:srgbClr val="DDDDDD"/>
                </a:solidFill>
              </a:defRPr>
            </a:lvl1pPr>
          </a:lstStyle>
          <a:p>
            <a:r>
              <a:rPr 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语言模型：工作原理</a:t>
            </a:r>
            <a:endParaRPr 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28715" y="3000375"/>
            <a:ext cx="11927205" cy="983361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一级标题方正兰亭中黑简体"/>
          <p:cNvSpPr txBox="1"/>
          <p:nvPr/>
        </p:nvSpPr>
        <p:spPr>
          <a:xfrm>
            <a:off x="1279276" y="909320"/>
            <a:ext cx="6324600" cy="1178560"/>
          </a:xfrm>
          <a:prstGeom prst="rect">
            <a:avLst/>
          </a:prstGeom>
          <a:ln w="254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defTabSz="825500">
              <a:defRPr sz="7000">
                <a:solidFill>
                  <a:srgbClr val="FFFFFF"/>
                </a:solidFill>
                <a:latin typeface="FZLanTingHeiS-DB-GB" panose="02000000000000000000" charset="-122"/>
                <a:ea typeface="FZLanTingHeiS-DB-GB" panose="02000000000000000000" charset="-122"/>
                <a:cs typeface="FZLanTingHeiS-DB-GB" panose="02000000000000000000" charset="-122"/>
                <a:sym typeface="FZLanTingHeiS-DB-GB" panose="02000000000000000000" charset="-122"/>
              </a:defRPr>
            </a:lvl1pPr>
          </a:lstStyle>
          <a:p>
            <a:r>
              <a:rPr lang="zh-CN" altLang="en-US">
                <a:solidFill>
                  <a:schemeClr val="tx1"/>
                </a:solidFill>
              </a:rPr>
              <a:t>大模型基本原理</a:t>
            </a: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" name="二级标题方正兰亭黑简体"/>
          <p:cNvSpPr txBox="1"/>
          <p:nvPr/>
        </p:nvSpPr>
        <p:spPr>
          <a:xfrm>
            <a:off x="1279276" y="2206606"/>
            <a:ext cx="8506460" cy="793750"/>
          </a:xfrm>
          <a:prstGeom prst="rect">
            <a:avLst/>
          </a:prstGeom>
          <a:ln w="254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defTabSz="825500">
              <a:defRPr sz="4500">
                <a:solidFill>
                  <a:srgbClr val="DDDDDD"/>
                </a:solidFill>
              </a:defRPr>
            </a:lvl1pPr>
          </a:lstStyle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Token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和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W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ordEmbedding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概念</a:t>
            </a:r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1567815" y="3895090"/>
            <a:ext cx="19233515" cy="3751580"/>
          </a:xfrm>
          <a:prstGeom prst="rect">
            <a:avLst/>
          </a:prstGeom>
          <a:noFill/>
          <a:ln w="254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91439" tIns="91439" rIns="91439" bIns="91439" numCol="1" spcCol="38100" rtlCol="0" anchor="t" forceAA="0">
            <a:spAutoFit/>
          </a:bodyPr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3600" b="0" i="0" u="none" strike="noStrike" cap="none" spc="0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FZLanTingHeiS-R-GB" panose="02000000000000000000" charset="-122"/>
              </a:rPr>
              <a:t>Token</a:t>
            </a:r>
            <a:r>
              <a:rPr kumimoji="0" lang="zh-CN" altLang="en-US" sz="3600" b="0" i="0" u="none" strike="noStrike" cap="none" spc="0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FZLanTingHeiS-R-GB" panose="02000000000000000000" charset="-122"/>
              </a:rPr>
              <a:t>化：为了将文字表示成数字</a:t>
            </a:r>
            <a:endParaRPr kumimoji="0" lang="zh-CN" altLang="en-US" sz="3600" b="0" i="0" u="none" strike="noStrike" cap="none" spc="0" normalizeH="0" baseline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FillTx/>
              <a:latin typeface="+mn-lt"/>
              <a:ea typeface="+mn-ea"/>
              <a:cs typeface="+mn-cs"/>
              <a:sym typeface="FZLanTingHeiS-R-GB" panose="02000000000000000000" charset="-122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600" b="0" i="0" u="none" strike="noStrike" cap="none" spc="0" normalizeH="0" baseline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FillTx/>
              <a:latin typeface="+mn-lt"/>
              <a:ea typeface="+mn-ea"/>
              <a:cs typeface="+mn-cs"/>
              <a:sym typeface="FZLanTingHeiS-R-GB" panose="02000000000000000000" charset="-122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200" b="0" i="0" u="none" strike="noStrike" cap="none" spc="0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FZLanTingHeiS-R-GB" panose="02000000000000000000" charset="-122"/>
              </a:rPr>
              <a:t>句子：		 我是一名AI工程师。</a:t>
            </a: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FillTx/>
              <a:latin typeface="+mn-lt"/>
              <a:ea typeface="+mn-ea"/>
              <a:cs typeface="+mn-cs"/>
              <a:sym typeface="FZLanTingHeiS-R-GB" panose="02000000000000000000" charset="-122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200" b="0" i="0" u="none" strike="noStrike" cap="none" spc="0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FZLanTingHeiS-R-GB" panose="02000000000000000000" charset="-122"/>
              </a:rPr>
              <a:t>字：		 我 / 是 / 一 / 名 / A / I / 工 / 程 / 师 / 。</a:t>
            </a: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FillTx/>
              <a:latin typeface="+mn-lt"/>
              <a:ea typeface="+mn-ea"/>
              <a:cs typeface="+mn-cs"/>
              <a:sym typeface="FZLanTingHeiS-R-GB" panose="02000000000000000000" charset="-122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200" b="0" i="0" u="none" strike="noStrike" cap="none" spc="0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FZLanTingHeiS-R-GB" panose="02000000000000000000" charset="-122"/>
              </a:rPr>
              <a:t>词：		 我 / 是 / 一名 / AI / 工程师 / 。</a:t>
            </a: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FillTx/>
              <a:latin typeface="+mn-lt"/>
              <a:ea typeface="+mn-ea"/>
              <a:cs typeface="+mn-cs"/>
              <a:sym typeface="FZLanTingHeiS-R-GB" panose="02000000000000000000" charset="-122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200" b="0" i="0" u="none" strike="noStrike" cap="none" spc="0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FZLanTingHeiS-R-GB" panose="02000000000000000000" charset="-122"/>
              </a:rPr>
              <a:t>Bi-Gram：	 我是 / 是一 / 一名 / 名A / AI / I工 / 工程 / 程师 / 师。</a:t>
            </a: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FillTx/>
              <a:latin typeface="+mn-lt"/>
              <a:ea typeface="+mn-ea"/>
              <a:cs typeface="+mn-cs"/>
              <a:sym typeface="FZLanTingHeiS-R-GB" panose="02000000000000000000" charset="-122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200" b="0" i="0" u="none" strike="noStrike" cap="none" spc="0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FZLanTingHeiS-R-GB" panose="02000000000000000000" charset="-122"/>
              </a:rPr>
              <a:t>Tri-Gram：	 我是一 / 是一名 / 一名A / 名AI / AI工 / I工程 / 工程师 / 程师。 / 师。</a:t>
            </a: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FillTx/>
              <a:latin typeface="+mn-lt"/>
              <a:ea typeface="+mn-ea"/>
              <a:cs typeface="+mn-cs"/>
              <a:sym typeface="FZLanTingHeiS-R-GB" panose="02000000000000000000" charset="-122"/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1568450" y="8869045"/>
            <a:ext cx="19232880" cy="4121150"/>
          </a:xfrm>
          <a:prstGeom prst="rect">
            <a:avLst/>
          </a:prstGeom>
          <a:noFill/>
          <a:ln w="254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91439" tIns="91439" rIns="91439" bIns="91439" numCol="1" spcCol="38100" rtlCol="0" anchor="t" forceAA="0">
            <a:spAutoFit/>
          </a:bodyPr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3200" b="0" i="0" u="none" strike="noStrike" cap="none" spc="0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FZLanTingHeiS-R-GB" panose="02000000000000000000" charset="-122"/>
              </a:rPr>
              <a:t>WordEmbedding</a:t>
            </a:r>
            <a:r>
              <a:rPr kumimoji="0" lang="zh-CN" altLang="en-US" sz="3200" b="0" i="0" u="none" strike="noStrike" cap="none" spc="0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FZLanTingHeiS-R-GB" panose="02000000000000000000" charset="-122"/>
              </a:rPr>
              <a:t>：把每个单词表示成一串小数</a:t>
            </a: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FillTx/>
              <a:latin typeface="+mn-lt"/>
              <a:ea typeface="+mn-ea"/>
              <a:cs typeface="+mn-cs"/>
              <a:sym typeface="FZLanTingHeiS-R-GB" panose="02000000000000000000" charset="-122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FillTx/>
              <a:latin typeface="+mn-lt"/>
              <a:ea typeface="+mn-ea"/>
              <a:cs typeface="+mn-cs"/>
              <a:sym typeface="FZLanTingHeiS-R-GB" panose="02000000000000000000" charset="-122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3200" b="0" i="0" u="none" strike="noStrike" cap="none" spc="0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FZLanTingHeiS-R-GB" panose="02000000000000000000" charset="-122"/>
              </a:rPr>
              <a:t>AI 	 [0.70753, 0.93948, 0.00133, 0.70741, 0.79584, 0.30115, 0.28655, 0.55261, ...]</a:t>
            </a:r>
            <a:endParaRPr kumimoji="0" lang="en-US" sz="3200" b="0" i="0" u="none" strike="noStrike" cap="none" spc="0" normalizeH="0" baseline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FillTx/>
              <a:latin typeface="+mn-lt"/>
              <a:ea typeface="+mn-ea"/>
              <a:cs typeface="+mn-cs"/>
              <a:sym typeface="FZLanTingHeiS-R-GB" panose="02000000000000000000" charset="-122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3200" b="0" i="0" u="none" strike="noStrike" cap="none" spc="0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FZLanTingHeiS-R-GB" panose="02000000000000000000" charset="-122"/>
              </a:rPr>
              <a:t>工程师 	 [0.73236, 0.73890, 0.64466, 0.54484, 0.80536, 0.46147, 0.96903, 0.88725, ...]</a:t>
            </a:r>
            <a:endParaRPr kumimoji="0" lang="en-US" sz="3200" b="0" i="0" u="none" strike="noStrike" cap="none" spc="0" normalizeH="0" baseline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FillTx/>
              <a:latin typeface="+mn-lt"/>
              <a:ea typeface="+mn-ea"/>
              <a:cs typeface="+mn-cs"/>
              <a:sym typeface="FZLanTingHeiS-R-GB" panose="02000000000000000000" charset="-122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3200" b="0" i="0" u="none" strike="noStrike" cap="none" spc="0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FZLanTingHeiS-R-GB" panose="02000000000000000000" charset="-122"/>
              </a:rPr>
              <a:t>是 	 [0.41284, 0.41901,   0.37967, 0.90657, 0.99241, 0.05147, 0.85335, 0.29367, ...]</a:t>
            </a:r>
            <a:endParaRPr kumimoji="0" lang="en-US" sz="3200" b="0" i="0" u="none" strike="noStrike" cap="none" spc="0" normalizeH="0" baseline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FillTx/>
              <a:latin typeface="+mn-lt"/>
              <a:ea typeface="+mn-ea"/>
              <a:cs typeface="+mn-cs"/>
              <a:sym typeface="FZLanTingHeiS-R-GB" panose="02000000000000000000" charset="-122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3200" b="0" i="0" u="none" strike="noStrike" cap="none" spc="0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FZLanTingHeiS-R-GB" panose="02000000000000000000" charset="-122"/>
              </a:rPr>
              <a:t>我 	 [0.69308, 0.84442, 0.21239, 0.55487, 0.08609, 0.52786, 0.55209, 0.43071, ...]</a:t>
            </a:r>
            <a:endParaRPr kumimoji="0" lang="en-US" sz="3200" b="0" i="0" u="none" strike="noStrike" cap="none" spc="0" normalizeH="0" baseline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FillTx/>
              <a:latin typeface="+mn-lt"/>
              <a:ea typeface="+mn-ea"/>
              <a:cs typeface="+mn-cs"/>
              <a:sym typeface="FZLanTingHeiS-R-GB" panose="02000000000000000000" charset="-122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3200" b="0" i="0" u="none" strike="noStrike" cap="none" spc="0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FZLanTingHeiS-R-GB" panose="02000000000000000000" charset="-122"/>
              </a:rPr>
              <a:t>一名 	 [0.54362, 0.46765, 0.37969, 0.55248, 0.90865, 0.08897, 0.34130, 0.29651, ...]</a:t>
            </a:r>
            <a:endParaRPr kumimoji="0" lang="en-US" sz="3200" b="0" i="0" u="none" strike="noStrike" cap="none" spc="0" normalizeH="0" baseline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FillTx/>
              <a:latin typeface="+mn-lt"/>
              <a:ea typeface="+mn-ea"/>
              <a:cs typeface="+mn-cs"/>
              <a:sym typeface="FZLanTingHeiS-R-GB" panose="02000000000000000000" charset="-122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3200" b="0" i="0" u="none" strike="noStrike" cap="none" spc="0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FZLanTingHeiS-R-GB" panose="02000000000000000000" charset="-122"/>
              </a:rPr>
              <a:t>... 	 ................................................................................</a:t>
            </a:r>
            <a:endParaRPr kumimoji="0" lang="en-US" sz="3200" b="0" i="0" u="none" strike="noStrike" cap="none" spc="0" normalizeH="0" baseline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FillTx/>
              <a:latin typeface="+mn-lt"/>
              <a:ea typeface="+mn-ea"/>
              <a:cs typeface="+mn-cs"/>
              <a:sym typeface="FZLanTingHeiS-R-GB" panose="02000000000000000000" charset="-122"/>
            </a:endParaRP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一级标题方正兰亭中黑简体"/>
          <p:cNvSpPr txBox="1"/>
          <p:nvPr/>
        </p:nvSpPr>
        <p:spPr>
          <a:xfrm>
            <a:off x="1279276" y="909320"/>
            <a:ext cx="6324600" cy="1178560"/>
          </a:xfrm>
          <a:prstGeom prst="rect">
            <a:avLst/>
          </a:prstGeom>
          <a:ln w="254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defTabSz="825500">
              <a:defRPr sz="7000">
                <a:solidFill>
                  <a:srgbClr val="FFFFFF"/>
                </a:solidFill>
                <a:latin typeface="FZLanTingHeiS-DB-GB" panose="02000000000000000000" charset="-122"/>
                <a:ea typeface="FZLanTingHeiS-DB-GB" panose="02000000000000000000" charset="-122"/>
                <a:cs typeface="FZLanTingHeiS-DB-GB" panose="02000000000000000000" charset="-122"/>
                <a:sym typeface="FZLanTingHeiS-DB-GB" panose="02000000000000000000" charset="-122"/>
              </a:defRPr>
            </a:lvl1pPr>
          </a:lstStyle>
          <a:p>
            <a:r>
              <a:rPr lang="zh-CN" altLang="en-US">
                <a:solidFill>
                  <a:schemeClr val="tx1"/>
                </a:solidFill>
              </a:rPr>
              <a:t>大模型基本原理</a:t>
            </a: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" name="二级标题方正兰亭黑简体"/>
          <p:cNvSpPr txBox="1"/>
          <p:nvPr/>
        </p:nvSpPr>
        <p:spPr>
          <a:xfrm>
            <a:off x="1279276" y="2206606"/>
            <a:ext cx="5245100" cy="793750"/>
          </a:xfrm>
          <a:prstGeom prst="rect">
            <a:avLst/>
          </a:prstGeom>
          <a:ln w="254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defTabSz="825500">
              <a:defRPr sz="4500">
                <a:solidFill>
                  <a:srgbClr val="DDDDDD"/>
                </a:solidFill>
              </a:defRPr>
            </a:lvl1pPr>
          </a:lstStyle>
          <a:p>
            <a:r>
              <a:rPr 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语言模型：训练</a:t>
            </a:r>
            <a:r>
              <a:rPr 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原理</a:t>
            </a:r>
            <a:endParaRPr 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20970" y="4219575"/>
            <a:ext cx="13941425" cy="5276215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5220970" y="10483215"/>
            <a:ext cx="13942060" cy="1289050"/>
          </a:xfrm>
          <a:prstGeom prst="rect">
            <a:avLst/>
          </a:prstGeom>
          <a:noFill/>
          <a:ln w="254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91439" tIns="91439" rIns="91439" bIns="91439" numCol="1" spcCol="38100" rtlCol="0" anchor="t" forceAA="0" upright="0">
            <a:spAutoFit/>
          </a:bodyPr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600" b="0" i="0" u="none" strike="noStrike" cap="none" spc="0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FZLanTingHeiS-R-GB" panose="02000000000000000000" charset="-122"/>
              </a:rPr>
              <a:t>语言模型训练就是要学习词、句内在的「语言关系」，对这种关系进行建模。</a:t>
            </a:r>
            <a:endParaRPr kumimoji="0" lang="zh-CN" altLang="en-US" sz="3600" b="0" i="0" u="none" strike="noStrike" cap="none" spc="0" normalizeH="0" baseline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FillTx/>
              <a:latin typeface="+mn-lt"/>
              <a:ea typeface="+mn-ea"/>
              <a:cs typeface="+mn-cs"/>
              <a:sym typeface="FZLanTingHeiS-R-GB" panose="02000000000000000000" charset="-122"/>
            </a:endParaRP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一级标题方正兰亭中黑简体"/>
          <p:cNvSpPr txBox="1"/>
          <p:nvPr/>
        </p:nvSpPr>
        <p:spPr>
          <a:xfrm>
            <a:off x="1279276" y="909320"/>
            <a:ext cx="6324600" cy="1178560"/>
          </a:xfrm>
          <a:prstGeom prst="rect">
            <a:avLst/>
          </a:prstGeom>
          <a:ln w="254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defTabSz="825500">
              <a:defRPr sz="7000">
                <a:solidFill>
                  <a:srgbClr val="FFFFFF"/>
                </a:solidFill>
                <a:latin typeface="FZLanTingHeiS-DB-GB" panose="02000000000000000000" charset="-122"/>
                <a:ea typeface="FZLanTingHeiS-DB-GB" panose="02000000000000000000" charset="-122"/>
                <a:cs typeface="FZLanTingHeiS-DB-GB" panose="02000000000000000000" charset="-122"/>
                <a:sym typeface="FZLanTingHeiS-DB-GB" panose="02000000000000000000" charset="-122"/>
              </a:defRPr>
            </a:lvl1pPr>
          </a:lstStyle>
          <a:p>
            <a:r>
              <a:rPr lang="zh-CN" altLang="en-US">
                <a:solidFill>
                  <a:schemeClr val="tx1"/>
                </a:solidFill>
              </a:rPr>
              <a:t>大模型基本原理</a:t>
            </a: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" name="二级标题方正兰亭黑简体"/>
          <p:cNvSpPr txBox="1"/>
          <p:nvPr/>
        </p:nvSpPr>
        <p:spPr>
          <a:xfrm>
            <a:off x="1279276" y="2206606"/>
            <a:ext cx="5245100" cy="793750"/>
          </a:xfrm>
          <a:prstGeom prst="rect">
            <a:avLst/>
          </a:prstGeom>
          <a:ln w="254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defTabSz="825500">
              <a:defRPr sz="4500">
                <a:solidFill>
                  <a:srgbClr val="DDDDDD"/>
                </a:solidFill>
              </a:defRPr>
            </a:lvl1pPr>
          </a:lstStyle>
          <a:p>
            <a:r>
              <a:rPr 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语言模型：生成</a:t>
            </a:r>
            <a:r>
              <a:rPr 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原理</a:t>
            </a:r>
            <a:endParaRPr 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67125" y="3429635"/>
            <a:ext cx="8140065" cy="9095105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13484225" y="8603615"/>
            <a:ext cx="8058150" cy="2951480"/>
          </a:xfrm>
          <a:prstGeom prst="rect">
            <a:avLst/>
          </a:prstGeom>
          <a:noFill/>
          <a:ln w="254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91439" tIns="91439" rIns="91439" bIns="91439" numCol="1" spcCol="38100" rtlCol="0" anchor="t" forceAA="0" upright="0">
            <a:spAutoFit/>
          </a:bodyPr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600" b="0" i="0" u="none" strike="noStrike" cap="none" spc="0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FZLanTingHeiS-R-GB" panose="02000000000000000000" charset="-122"/>
              </a:rPr>
              <a:t>多看一个词：</a:t>
            </a:r>
            <a:endParaRPr kumimoji="0" lang="en-US" sz="3600" b="0" i="0" u="none" strike="noStrike" cap="none" spc="0" normalizeH="0" baseline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FillTx/>
              <a:latin typeface="+mn-lt"/>
              <a:ea typeface="+mn-ea"/>
              <a:cs typeface="+mn-cs"/>
              <a:sym typeface="FZLanTingHeiS-R-GB" panose="02000000000000000000" charset="-122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3600" b="0" i="0" u="none" strike="noStrike" cap="none" spc="0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FZLanTingHeiS-R-GB" panose="02000000000000000000" charset="-122"/>
              </a:rPr>
              <a:t>「我喜欢你」概率：0.3×0.8=0.24</a:t>
            </a:r>
            <a:endParaRPr kumimoji="0" lang="en-US" sz="3600" b="0" i="0" u="none" strike="noStrike" cap="none" spc="0" normalizeH="0" baseline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FillTx/>
              <a:latin typeface="+mn-lt"/>
              <a:ea typeface="+mn-ea"/>
              <a:cs typeface="+mn-cs"/>
              <a:sym typeface="FZLanTingHeiS-R-GB" panose="02000000000000000000" charset="-122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3600" b="0" i="0" u="none" strike="noStrike" cap="none" spc="0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FZLanTingHeiS-R-GB" panose="02000000000000000000" charset="-122"/>
              </a:rPr>
              <a:t>「我喜欢吃」概率：0.3×0.1=0.03</a:t>
            </a:r>
            <a:endParaRPr kumimoji="0" lang="en-US" sz="3600" b="0" i="0" u="none" strike="noStrike" cap="none" spc="0" normalizeH="0" baseline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FillTx/>
              <a:latin typeface="+mn-lt"/>
              <a:ea typeface="+mn-ea"/>
              <a:cs typeface="+mn-cs"/>
              <a:sym typeface="FZLanTingHeiS-R-GB" panose="02000000000000000000" charset="-122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3600" b="0" i="0" u="none" strike="noStrike" cap="none" spc="0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FZLanTingHeiS-R-GB" panose="02000000000000000000" charset="-122"/>
              </a:rPr>
              <a:t>「我想你」概率：0.4×0.5=0.2</a:t>
            </a:r>
            <a:endParaRPr kumimoji="0" lang="en-US" sz="3600" b="0" i="0" u="none" strike="noStrike" cap="none" spc="0" normalizeH="0" baseline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FillTx/>
              <a:latin typeface="+mn-lt"/>
              <a:ea typeface="+mn-ea"/>
              <a:cs typeface="+mn-cs"/>
              <a:sym typeface="FZLanTingHeiS-R-GB" panose="02000000000000000000" charset="-122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3600" b="0" i="0" u="none" strike="noStrike" cap="none" spc="0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FZLanTingHeiS-R-GB" panose="02000000000000000000" charset="-122"/>
              </a:rPr>
              <a:t>「我想去」概率：0.4×0.3=0.12</a:t>
            </a:r>
            <a:endParaRPr kumimoji="0" lang="en-US" sz="3600" b="0" i="0" u="none" strike="noStrike" cap="none" spc="0" normalizeH="0" baseline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FillTx/>
              <a:latin typeface="+mn-lt"/>
              <a:ea typeface="+mn-ea"/>
              <a:cs typeface="+mn-cs"/>
              <a:sym typeface="FZLanTingHeiS-R-GB" panose="02000000000000000000" charset="-122"/>
            </a:endParaRPr>
          </a:p>
        </p:txBody>
      </p:sp>
      <p:sp>
        <p:nvSpPr>
          <p:cNvPr id="9" name="Text Box 8"/>
          <p:cNvSpPr txBox="1"/>
          <p:nvPr/>
        </p:nvSpPr>
        <p:spPr>
          <a:xfrm>
            <a:off x="13484225" y="4685030"/>
            <a:ext cx="8058150" cy="1843405"/>
          </a:xfrm>
          <a:prstGeom prst="rect">
            <a:avLst/>
          </a:prstGeom>
          <a:noFill/>
          <a:ln w="254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91439" tIns="91439" rIns="91439" bIns="91439" numCol="1" spcCol="38100" rtlCol="0" anchor="t" forceAA="0" upright="0">
            <a:spAutoFit/>
          </a:bodyPr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600" b="0" i="0" u="none" strike="noStrike" cap="none" spc="0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FZLanTingHeiS-R-GB" panose="02000000000000000000" charset="-122"/>
              </a:rPr>
              <a:t>只看下一个词：</a:t>
            </a:r>
            <a:endParaRPr kumimoji="0" lang="en-US" sz="3600" b="0" i="0" u="none" strike="noStrike" cap="none" spc="0" normalizeH="0" baseline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FillTx/>
              <a:latin typeface="+mn-lt"/>
              <a:ea typeface="+mn-ea"/>
              <a:cs typeface="+mn-cs"/>
              <a:sym typeface="FZLanTingHeiS-R-GB" panose="02000000000000000000" charset="-122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3600" b="0" i="0" u="none" strike="noStrike" cap="none" spc="0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FZLanTingHeiS-R-GB" panose="02000000000000000000" charset="-122"/>
              </a:rPr>
              <a:t>「我喜欢」概率：0.3</a:t>
            </a:r>
            <a:endParaRPr kumimoji="0" lang="en-US" sz="3600" b="0" i="0" u="none" strike="noStrike" cap="none" spc="0" normalizeH="0" baseline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FillTx/>
              <a:latin typeface="+mn-lt"/>
              <a:ea typeface="+mn-ea"/>
              <a:cs typeface="+mn-cs"/>
              <a:sym typeface="FZLanTingHeiS-R-GB" panose="02000000000000000000" charset="-122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3600" b="0" i="0" u="none" strike="noStrike" cap="none" spc="0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FZLanTingHeiS-R-GB" panose="02000000000000000000" charset="-122"/>
              </a:rPr>
              <a:t>「我想」概率：0.4</a:t>
            </a:r>
            <a:endParaRPr kumimoji="0" lang="en-US" sz="3600" b="0" i="0" u="none" strike="noStrike" cap="none" spc="0" normalizeH="0" baseline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FillTx/>
              <a:latin typeface="+mn-lt"/>
              <a:ea typeface="+mn-ea"/>
              <a:cs typeface="+mn-cs"/>
              <a:sym typeface="FZLanTingHeiS-R-GB" panose="02000000000000000000" charset="-122"/>
            </a:endParaRP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s 12"/>
          <p:cNvSpPr/>
          <p:nvPr/>
        </p:nvSpPr>
        <p:spPr>
          <a:xfrm>
            <a:off x="8329930" y="5354955"/>
            <a:ext cx="2520000" cy="4212000"/>
          </a:xfrm>
          <a:prstGeom prst="rect">
            <a:avLst/>
          </a:prstGeom>
          <a:solidFill>
            <a:srgbClr val="FFFFFF"/>
          </a:solidFill>
          <a:ln w="25400" cap="flat">
            <a:solidFill>
              <a:srgbClr val="DDDDDD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91439" tIns="91439" rIns="91439" bIns="91439" numCol="1" spcCol="38100" rtlCol="0" anchor="ctr" forceAA="0">
            <a:spAutoFit/>
          </a:bodyPr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FZLanTingHeiS-R-GB" panose="02000000000000000000" charset="-122"/>
            </a:endParaRPr>
          </a:p>
        </p:txBody>
      </p:sp>
      <p:sp>
        <p:nvSpPr>
          <p:cNvPr id="5" name="一级标题方正兰亭中黑简体"/>
          <p:cNvSpPr txBox="1"/>
          <p:nvPr/>
        </p:nvSpPr>
        <p:spPr>
          <a:xfrm>
            <a:off x="1279276" y="909320"/>
            <a:ext cx="6324600" cy="1178560"/>
          </a:xfrm>
          <a:prstGeom prst="rect">
            <a:avLst/>
          </a:prstGeom>
          <a:ln w="254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defTabSz="825500">
              <a:defRPr sz="7000">
                <a:solidFill>
                  <a:srgbClr val="FFFFFF"/>
                </a:solidFill>
                <a:latin typeface="FZLanTingHeiS-DB-GB" panose="02000000000000000000" charset="-122"/>
                <a:ea typeface="FZLanTingHeiS-DB-GB" panose="02000000000000000000" charset="-122"/>
                <a:cs typeface="FZLanTingHeiS-DB-GB" panose="02000000000000000000" charset="-122"/>
                <a:sym typeface="FZLanTingHeiS-DB-GB" panose="02000000000000000000" charset="-122"/>
              </a:defRPr>
            </a:lvl1pPr>
          </a:lstStyle>
          <a:p>
            <a:r>
              <a:rPr lang="zh-CN" altLang="en-US">
                <a:solidFill>
                  <a:schemeClr val="tx1"/>
                </a:solidFill>
              </a:rPr>
              <a:t>大模型基本原理</a:t>
            </a: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" name="二级标题方正兰亭黑简体"/>
          <p:cNvSpPr txBox="1"/>
          <p:nvPr/>
        </p:nvSpPr>
        <p:spPr>
          <a:xfrm>
            <a:off x="1279276" y="2206606"/>
            <a:ext cx="11531600" cy="793750"/>
          </a:xfrm>
          <a:prstGeom prst="rect">
            <a:avLst/>
          </a:prstGeom>
          <a:ln w="254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defTabSz="825500">
              <a:defRPr sz="4500">
                <a:solidFill>
                  <a:srgbClr val="DDDDDD"/>
                </a:solidFill>
              </a:defRPr>
            </a:lvl1pPr>
          </a:lstStyle>
          <a:p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更好地生成：常用于模型生成时调整相关参数</a:t>
            </a:r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Flowchart: Alternate Process 3"/>
          <p:cNvSpPr/>
          <p:nvPr/>
        </p:nvSpPr>
        <p:spPr>
          <a:xfrm>
            <a:off x="2582545" y="5354866"/>
            <a:ext cx="5084445" cy="814884"/>
          </a:xfrm>
          <a:prstGeom prst="flowChartAlternateProcess">
            <a:avLst/>
          </a:prstGeom>
          <a:solidFill>
            <a:srgbClr val="FFFFFF"/>
          </a:solidFill>
          <a:ln w="25400" cap="flat">
            <a:solidFill>
              <a:srgbClr val="DDDDDD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91439" tIns="91439" rIns="91439" bIns="91439" numCol="1" spcCol="38100" rtlCol="0" anchor="ctr" forceAA="0">
            <a:spAutoFit/>
          </a:bodyPr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3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FZLanTingHeiS-R-GB" panose="02000000000000000000" charset="-122"/>
              </a:rPr>
              <a:t>temperature</a:t>
            </a: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FZLanTingHeiS-R-GB" panose="02000000000000000000" charset="-122"/>
            </a:endParaRPr>
          </a:p>
        </p:txBody>
      </p:sp>
      <p:sp>
        <p:nvSpPr>
          <p:cNvPr id="7" name="Flowchart: Alternate Process 6"/>
          <p:cNvSpPr/>
          <p:nvPr/>
        </p:nvSpPr>
        <p:spPr>
          <a:xfrm>
            <a:off x="2582545" y="7072648"/>
            <a:ext cx="5084445" cy="816574"/>
          </a:xfrm>
          <a:prstGeom prst="flowChartAlternateProcess">
            <a:avLst/>
          </a:prstGeom>
          <a:solidFill>
            <a:srgbClr val="FFFFFF"/>
          </a:solidFill>
          <a:ln w="25400" cap="flat">
            <a:solidFill>
              <a:srgbClr val="DDDDDD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91439" tIns="91439" rIns="91439" bIns="91439" numCol="1" spcCol="38100" rtlCol="0" anchor="ctr" forceAA="0">
            <a:spAutoFit/>
          </a:bodyPr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3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FZLanTingHeiS-R-GB" panose="02000000000000000000" charset="-122"/>
              </a:rPr>
              <a:t>top_p/top_k</a:t>
            </a: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FZLanTingHeiS-R-GB" panose="02000000000000000000" charset="-122"/>
            </a:endParaRPr>
          </a:p>
        </p:txBody>
      </p:sp>
      <p:sp>
        <p:nvSpPr>
          <p:cNvPr id="8" name="Flowchart: Alternate Process 7"/>
          <p:cNvSpPr/>
          <p:nvPr/>
        </p:nvSpPr>
        <p:spPr>
          <a:xfrm>
            <a:off x="2582545" y="8792012"/>
            <a:ext cx="5085080" cy="815102"/>
          </a:xfrm>
          <a:prstGeom prst="flowChartAlternateProcess">
            <a:avLst/>
          </a:prstGeom>
          <a:solidFill>
            <a:srgbClr val="FFFFFF"/>
          </a:solidFill>
          <a:ln w="25400" cap="flat">
            <a:solidFill>
              <a:srgbClr val="DDDDDD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91439" tIns="91439" rIns="91439" bIns="91439" numCol="1" spcCol="38100" rtlCol="0" anchor="ctr" forceAA="0">
            <a:spAutoFit/>
          </a:bodyPr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3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FZLanTingHeiS-R-GB" panose="02000000000000000000" charset="-122"/>
              </a:rPr>
              <a:t>repetition_penalty</a:t>
            </a: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FZLanTingHeiS-R-GB" panose="02000000000000000000" charset="-122"/>
            </a:endParaRPr>
          </a:p>
        </p:txBody>
      </p:sp>
      <p:sp>
        <p:nvSpPr>
          <p:cNvPr id="9" name="Flowchart: Alternate Process 8"/>
          <p:cNvSpPr/>
          <p:nvPr/>
        </p:nvSpPr>
        <p:spPr>
          <a:xfrm>
            <a:off x="2582545" y="11168814"/>
            <a:ext cx="14788515" cy="1428516"/>
          </a:xfrm>
          <a:prstGeom prst="flowChartAlternateProcess">
            <a:avLst/>
          </a:prstGeom>
          <a:solidFill>
            <a:srgbClr val="FFFFFF"/>
          </a:solidFill>
          <a:ln w="25400" cap="flat">
            <a:solidFill>
              <a:srgbClr val="DDDDDD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91439" tIns="91439" rIns="91439" bIns="91439" numCol="1" spcCol="38100" rtlCol="0" anchor="ctr" forceAA="0">
            <a:spAutoFit/>
          </a:bodyPr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3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FZLanTingHeiS-R-GB" panose="02000000000000000000" charset="-122"/>
              </a:rPr>
              <a:t>max_length: len(context) + len(generated)</a:t>
            </a: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FZLanTingHeiS-R-GB" panose="02000000000000000000" charset="-122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3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FZLanTingHeiS-R-GB" panose="02000000000000000000" charset="-122"/>
              </a:rPr>
              <a:t>max_new_tokens: len(generated)</a:t>
            </a: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FZLanTingHeiS-R-GB" panose="02000000000000000000" charset="-122"/>
            </a:endParaRPr>
          </a:p>
        </p:txBody>
      </p:sp>
      <p:sp>
        <p:nvSpPr>
          <p:cNvPr id="10" name="Text Box 9"/>
          <p:cNvSpPr txBox="1"/>
          <p:nvPr/>
        </p:nvSpPr>
        <p:spPr>
          <a:xfrm>
            <a:off x="8771890" y="6837045"/>
            <a:ext cx="1636395" cy="1289050"/>
          </a:xfrm>
          <a:prstGeom prst="rect">
            <a:avLst/>
          </a:prstGeom>
          <a:noFill/>
          <a:ln w="254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91439" tIns="91439" rIns="91439" bIns="91439" numCol="1" spcCol="38100" rtlCol="0" anchor="t" forceAA="0">
            <a:spAutoFit/>
          </a:bodyPr>
          <a:p>
            <a:pPr marL="0" marR="0" indent="0" algn="ctr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FZLanTingHeiS-R-GB" panose="02000000000000000000" charset="-122"/>
              </a:rPr>
              <a:t>确定</a:t>
            </a:r>
            <a:r>
              <a:rPr kumimoji="0" lang="en-US" altLang="zh-CN" sz="3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FZLanTingHeiS-R-GB" panose="02000000000000000000" charset="-122"/>
              </a:rPr>
              <a:t>/</a:t>
            </a:r>
            <a:endParaRPr kumimoji="0" lang="zh-CN" altLang="en-US" sz="3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FZLanTingHeiS-R-GB" panose="02000000000000000000" charset="-122"/>
            </a:endParaRPr>
          </a:p>
          <a:p>
            <a:pPr marL="0" marR="0" indent="0" algn="ctr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FZLanTingHeiS-R-GB" panose="02000000000000000000" charset="-122"/>
              </a:rPr>
              <a:t>重复</a:t>
            </a:r>
            <a:endParaRPr kumimoji="0" lang="zh-CN" altLang="en-US" sz="3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FZLanTingHeiS-R-GB" panose="02000000000000000000" charset="-122"/>
            </a:endParaRPr>
          </a:p>
        </p:txBody>
      </p:sp>
      <p:sp>
        <p:nvSpPr>
          <p:cNvPr id="12" name="Right Arrow 11"/>
          <p:cNvSpPr/>
          <p:nvPr/>
        </p:nvSpPr>
        <p:spPr>
          <a:xfrm>
            <a:off x="11990070" y="5256035"/>
            <a:ext cx="5723890" cy="4450435"/>
          </a:xfrm>
          <a:prstGeom prst="rightArrow">
            <a:avLst/>
          </a:prstGeom>
          <a:solidFill>
            <a:srgbClr val="FFFFFF"/>
          </a:solidFill>
          <a:ln w="25400" cap="flat">
            <a:solidFill>
              <a:srgbClr val="DDDDDD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91439" tIns="91439" rIns="91439" bIns="91439" numCol="1" spcCol="38100" rtlCol="0" anchor="ctr" forceAA="0">
            <a:spAutoFit/>
          </a:bodyPr>
          <a:p>
            <a:pPr marL="0" marR="0" indent="0" algn="ctr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FZLanTingHeiS-R-GB" panose="02000000000000000000" charset="-122"/>
            </a:endParaRPr>
          </a:p>
          <a:p>
            <a:pPr marL="0" marR="0" indent="0" algn="ctr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FZLanTingHeiS-R-GB" panose="02000000000000000000" charset="-122"/>
              </a:rPr>
              <a:t>从小到大</a:t>
            </a:r>
            <a:endParaRPr kumimoji="0" lang="zh-CN" altLang="en-US" sz="3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FZLanTingHeiS-R-GB" panose="02000000000000000000" charset="-122"/>
            </a:endParaRPr>
          </a:p>
          <a:p>
            <a:pPr marL="0" marR="0" indent="0" algn="ctr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FZLanTingHeiS-R-GB" panose="02000000000000000000" charset="-122"/>
            </a:endParaRPr>
          </a:p>
        </p:txBody>
      </p:sp>
      <p:sp>
        <p:nvSpPr>
          <p:cNvPr id="14" name="Rectangles 13"/>
          <p:cNvSpPr/>
          <p:nvPr/>
        </p:nvSpPr>
        <p:spPr>
          <a:xfrm>
            <a:off x="18959195" y="5374640"/>
            <a:ext cx="2520000" cy="4212000"/>
          </a:xfrm>
          <a:prstGeom prst="rect">
            <a:avLst/>
          </a:prstGeom>
          <a:solidFill>
            <a:srgbClr val="FFFFFF"/>
          </a:solidFill>
          <a:ln w="25400" cap="flat">
            <a:solidFill>
              <a:srgbClr val="DDDDDD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91439" tIns="91439" rIns="91439" bIns="91439" numCol="1" spcCol="38100" rtlCol="0" anchor="ctr" forceAA="0">
            <a:spAutoFit/>
          </a:bodyPr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FZLanTingHeiS-R-GB" panose="02000000000000000000" charset="-122"/>
            </a:endParaRPr>
          </a:p>
        </p:txBody>
      </p:sp>
      <p:sp>
        <p:nvSpPr>
          <p:cNvPr id="15" name="Text Box 14"/>
          <p:cNvSpPr txBox="1"/>
          <p:nvPr/>
        </p:nvSpPr>
        <p:spPr>
          <a:xfrm>
            <a:off x="19401155" y="6837045"/>
            <a:ext cx="1636395" cy="1289050"/>
          </a:xfrm>
          <a:prstGeom prst="rect">
            <a:avLst/>
          </a:prstGeom>
          <a:noFill/>
          <a:ln w="254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91439" tIns="91439" rIns="91439" bIns="91439" numCol="1" spcCol="38100" rtlCol="0" anchor="t" forceAA="0">
            <a:spAutoFit/>
          </a:bodyPr>
          <a:p>
            <a:pPr marL="0" marR="0" indent="0" algn="ctr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FZLanTingHeiS-R-GB" panose="02000000000000000000" charset="-122"/>
              </a:rPr>
              <a:t>随机</a:t>
            </a:r>
            <a:r>
              <a:rPr kumimoji="0" lang="en-US" altLang="zh-CN" sz="3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FZLanTingHeiS-R-GB" panose="02000000000000000000" charset="-122"/>
              </a:rPr>
              <a:t>/</a:t>
            </a:r>
            <a:endParaRPr kumimoji="0" lang="en-US" altLang="zh-CN" sz="3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FZLanTingHeiS-R-GB" panose="02000000000000000000" charset="-122"/>
            </a:endParaRPr>
          </a:p>
          <a:p>
            <a:pPr marL="0" marR="0" indent="0" algn="ctr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FZLanTingHeiS-R-GB" panose="02000000000000000000" charset="-122"/>
              </a:rPr>
              <a:t>新颖</a:t>
            </a:r>
            <a:endParaRPr kumimoji="0" lang="zh-CN" altLang="en-US" sz="3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FZLanTingHeiS-R-GB" panose="02000000000000000000" charset="-122"/>
            </a:endParaRP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一级标题方正兰亭中黑简体"/>
          <p:cNvSpPr txBox="1"/>
          <p:nvPr/>
        </p:nvSpPr>
        <p:spPr>
          <a:xfrm>
            <a:off x="1279276" y="909320"/>
            <a:ext cx="6324600" cy="1178560"/>
          </a:xfrm>
          <a:prstGeom prst="rect">
            <a:avLst/>
          </a:prstGeom>
          <a:ln w="254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defTabSz="825500">
              <a:defRPr sz="7000">
                <a:solidFill>
                  <a:srgbClr val="FFFFFF"/>
                </a:solidFill>
                <a:latin typeface="FZLanTingHeiS-DB-GB" panose="02000000000000000000" charset="-122"/>
                <a:ea typeface="FZLanTingHeiS-DB-GB" panose="02000000000000000000" charset="-122"/>
                <a:cs typeface="FZLanTingHeiS-DB-GB" panose="02000000000000000000" charset="-122"/>
                <a:sym typeface="FZLanTingHeiS-DB-GB" panose="02000000000000000000" charset="-122"/>
              </a:defRPr>
            </a:lvl1pPr>
          </a:lstStyle>
          <a:p>
            <a:r>
              <a:rPr lang="zh-CN" altLang="en-US">
                <a:solidFill>
                  <a:schemeClr val="tx1"/>
                </a:solidFill>
              </a:rPr>
              <a:t>大模型基本原理</a:t>
            </a: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" name="二级标题方正兰亭黑简体"/>
          <p:cNvSpPr txBox="1"/>
          <p:nvPr/>
        </p:nvSpPr>
        <p:spPr>
          <a:xfrm>
            <a:off x="1279276" y="2206606"/>
            <a:ext cx="7895590" cy="793750"/>
          </a:xfrm>
          <a:prstGeom prst="rect">
            <a:avLst/>
          </a:prstGeom>
          <a:ln w="254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defTabSz="825500">
              <a:defRPr sz="4500">
                <a:solidFill>
                  <a:srgbClr val="DDDDDD"/>
                </a:solidFill>
              </a:defRPr>
            </a:lvl1pPr>
          </a:lstStyle>
          <a:p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更好地生成：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tempreture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示例</a:t>
            </a:r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42365" y="7989570"/>
            <a:ext cx="11050905" cy="373824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97740" y="7989570"/>
            <a:ext cx="11050270" cy="37306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2365" y="3456940"/>
            <a:ext cx="22593935" cy="40767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tags/tag1.xml><?xml version="1.0" encoding="utf-8"?>
<p:tagLst xmlns:p="http://schemas.openxmlformats.org/presentationml/2006/main">
  <p:tag name="KSO_WM_UNIT_TABLE_BEAUTIFY" val="smartTable{375b48fc-fbba-4b6c-b904-d6795370fdad}"/>
</p:tagLst>
</file>

<file path=ppt/tags/tag2.xml><?xml version="1.0" encoding="utf-8"?>
<p:tagLst xmlns:p="http://schemas.openxmlformats.org/presentationml/2006/main">
  <p:tag name="KSO_WM_UNIT_TABLE_BEAUTIFY" val="smartTable{375b48fc-fbba-4b6c-b904-d6795370fdad}"/>
</p:tagLst>
</file>

<file path=ppt/tags/tag3.xml><?xml version="1.0" encoding="utf-8"?>
<p:tagLst xmlns:p="http://schemas.openxmlformats.org/presentationml/2006/main">
  <p:tag name="KSO_WM_UNIT_TABLE_BEAUTIFY" val="smartTable{375b48fc-fbba-4b6c-b904-d6795370fdad}"/>
</p:tagLst>
</file>

<file path=ppt/theme/theme1.xml><?xml version="1.0" encoding="utf-8"?>
<a:theme xmlns:a="http://schemas.openxmlformats.org/drawingml/2006/main" name="4_自定义设计方案">
  <a:themeElements>
    <a:clrScheme name="4_自定义设计方案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7C7C7C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0000FF"/>
      </a:hlink>
      <a:folHlink>
        <a:srgbClr val="FF00FF"/>
      </a:folHlink>
    </a:clrScheme>
    <a:fontScheme name="4_自定义设计方案">
      <a:majorFont>
        <a:latin typeface="FZLanTingHeiS-R-GB"/>
        <a:ea typeface="FZLanTingHeiS-R-GB"/>
        <a:cs typeface="FZLanTingHeiS-R-GB"/>
      </a:majorFont>
      <a:minorFont>
        <a:latin typeface="FZLanTingHeiS-R-GB"/>
        <a:ea typeface="FZLanTingHeiS-R-GB"/>
        <a:cs typeface="FZLanTingHeiS-R-GB"/>
      </a:minorFont>
    </a:fontScheme>
    <a:fmtScheme name="4_自定义设计方案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rgbClr val="DDDDDD"/>
          </a:solidFill>
          <a:prstDash val="solid"/>
          <a:miter lim="800000"/>
        </a:ln>
      </a:spPr>
      <a:bodyPr rot="0" spcFirstLastPara="1" vertOverflow="overflow" horzOverflow="overflow" vert="horz" wrap="square" lIns="91439" tIns="91439" rIns="91439" bIns="91439" numCol="1" spcCol="38100" rtlCol="0" anchor="ctr">
        <a:spAutoFit/>
      </a:bodyPr>
      <a:lstStyle>
        <a:defPPr marL="0" marR="0" indent="0" algn="l" defTabSz="18288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FZLanTingHeiS-R-GB" panose="02000000000000000000" charset="-122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DDDDDD"/>
          </a:solidFill>
          <a:prstDash val="solid"/>
          <a:miter lim="8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25400" cap="flat">
          <a:noFill/>
          <a:miter lim="400000"/>
        </a:ln>
      </a:spPr>
      <a:bodyPr rot="0" spcFirstLastPara="1" vertOverflow="overflow" horzOverflow="overflow" vert="horz" wrap="square" lIns="91439" tIns="91439" rIns="91439" bIns="91439" numCol="1" spcCol="38100" rtlCol="0" anchor="t">
        <a:spAutoFit/>
      </a:bodyPr>
      <a:lstStyle>
        <a:defPPr marL="0" marR="0" indent="0" algn="l" defTabSz="18288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FZLanTingHeiS-R-GB" panose="02000000000000000000" charset="-122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4_自定义设计方案">
  <a:themeElements>
    <a:clrScheme name="4_自定义设计方案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7C7C7C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0000FF"/>
      </a:hlink>
      <a:folHlink>
        <a:srgbClr val="FF00FF"/>
      </a:folHlink>
    </a:clrScheme>
    <a:fontScheme name="4_自定义设计方案">
      <a:majorFont>
        <a:latin typeface="FZLanTingHeiS-R-GB"/>
        <a:ea typeface="FZLanTingHeiS-R-GB"/>
        <a:cs typeface="FZLanTingHeiS-R-GB"/>
      </a:majorFont>
      <a:minorFont>
        <a:latin typeface="FZLanTingHeiS-R-GB"/>
        <a:ea typeface="FZLanTingHeiS-R-GB"/>
        <a:cs typeface="FZLanTingHeiS-R-GB"/>
      </a:minorFont>
    </a:fontScheme>
    <a:fmtScheme name="4_自定义设计方案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rgbClr val="DDDDDD"/>
          </a:solidFill>
          <a:prstDash val="solid"/>
          <a:miter lim="800000"/>
        </a:ln>
      </a:spPr>
      <a:bodyPr rot="0" spcFirstLastPara="1" vertOverflow="overflow" horzOverflow="overflow" vert="horz" wrap="square" lIns="91439" tIns="91439" rIns="91439" bIns="91439" numCol="1" spcCol="38100" rtlCol="0" anchor="ctr">
        <a:spAutoFit/>
      </a:bodyPr>
      <a:lstStyle>
        <a:defPPr marL="0" marR="0" indent="0" algn="l" defTabSz="18288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FZLanTingHeiS-R-GB" panose="02000000000000000000" charset="-122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DDDDDD"/>
          </a:solidFill>
          <a:prstDash val="solid"/>
          <a:miter lim="8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25400" cap="flat">
          <a:noFill/>
          <a:miter lim="400000"/>
        </a:ln>
      </a:spPr>
      <a:bodyPr rot="0" spcFirstLastPara="1" vertOverflow="overflow" horzOverflow="overflow" vert="horz" wrap="square" lIns="91439" tIns="91439" rIns="91439" bIns="91439" numCol="1" spcCol="38100" rtlCol="0" anchor="t">
        <a:spAutoFit/>
      </a:bodyPr>
      <a:lstStyle>
        <a:defPPr marL="0" marR="0" indent="0" algn="l" defTabSz="18288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FZLanTingHeiS-R-GB" panose="02000000000000000000" charset="-122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2853</Words>
  <Application>WPS 演示</Application>
  <PresentationFormat>自定义</PresentationFormat>
  <Paragraphs>380</Paragraphs>
  <Slides>33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33</vt:i4>
      </vt:variant>
    </vt:vector>
  </HeadingPairs>
  <TitlesOfParts>
    <vt:vector size="50" baseType="lpstr">
      <vt:lpstr>Arial</vt:lpstr>
      <vt:lpstr>宋体</vt:lpstr>
      <vt:lpstr>Wingdings</vt:lpstr>
      <vt:lpstr>FZLanTingHeiS-R-GB</vt:lpstr>
      <vt:lpstr>FZLanTingHeiS-DB-GB</vt:lpstr>
      <vt:lpstr>方正兰亭粗黑简体</vt:lpstr>
      <vt:lpstr>FZLanTingKanHeiS-R-GB</vt:lpstr>
      <vt:lpstr>微软雅黑</vt:lpstr>
      <vt:lpstr>Calibri</vt:lpstr>
      <vt:lpstr>Helvetica Neue</vt:lpstr>
      <vt:lpstr>汉仪书宋二KW</vt:lpstr>
      <vt:lpstr>汉仪旗黑</vt:lpstr>
      <vt:lpstr>方正兰亭中粗黑简体</vt:lpstr>
      <vt:lpstr>宋体</vt:lpstr>
      <vt:lpstr>Arial Unicode MS</vt:lpstr>
      <vt:lpstr>Apple Color Emoji</vt:lpstr>
      <vt:lpstr>4_自定义设计方案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微信用户</cp:lastModifiedBy>
  <cp:revision>2</cp:revision>
  <dcterms:created xsi:type="dcterms:W3CDTF">2023-05-24T08:29:09Z</dcterms:created>
  <dcterms:modified xsi:type="dcterms:W3CDTF">2023-05-24T08:29:09Z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89AA1C0C1BD248DEB9C56D644144D5D6</vt:lpwstr>
  </property>
  <property fmtid="{D5CDD505-2E9C-101B-9397-08002B2CF9AE}" pid="3" name="KSOProductBuildVer">
    <vt:lpwstr>2052-5.1.1.7662</vt:lpwstr>
  </property>
</Properties>
</file>